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  <p:sldId id="395" r:id="rId144"/>
    <p:sldId id="396" r:id="rId145"/>
    <p:sldId id="397" r:id="rId146"/>
    <p:sldId id="398" r:id="rId147"/>
    <p:sldId id="399" r:id="rId148"/>
    <p:sldId id="400" r:id="rId149"/>
    <p:sldId id="401" r:id="rId150"/>
    <p:sldId id="402" r:id="rId151"/>
    <p:sldId id="403" r:id="rId152"/>
    <p:sldId id="404" r:id="rId153"/>
    <p:sldId id="405" r:id="rId154"/>
    <p:sldId id="406" r:id="rId155"/>
    <p:sldId id="407" r:id="rId156"/>
    <p:sldId id="408" r:id="rId157"/>
    <p:sldId id="409" r:id="rId158"/>
    <p:sldId id="410" r:id="rId159"/>
    <p:sldId id="411" r:id="rId160"/>
    <p:sldId id="412" r:id="rId161"/>
    <p:sldId id="413" r:id="rId162"/>
    <p:sldId id="414" r:id="rId163"/>
    <p:sldId id="415" r:id="rId164"/>
    <p:sldId id="416" r:id="rId165"/>
    <p:sldId id="417" r:id="rId166"/>
    <p:sldId id="418" r:id="rId167"/>
    <p:sldId id="419" r:id="rId168"/>
    <p:sldId id="420" r:id="rId169"/>
    <p:sldId id="421" r:id="rId170"/>
    <p:sldId id="422" r:id="rId171"/>
    <p:sldId id="423" r:id="rId172"/>
    <p:sldId id="424" r:id="rId173"/>
    <p:sldId id="425" r:id="rId174"/>
    <p:sldId id="426" r:id="rId175"/>
    <p:sldId id="427" r:id="rId176"/>
    <p:sldId id="428" r:id="rId177"/>
    <p:sldId id="429" r:id="rId178"/>
    <p:sldId id="430" r:id="rId179"/>
    <p:sldId id="431" r:id="rId180"/>
    <p:sldId id="432" r:id="rId181"/>
    <p:sldId id="433" r:id="rId182"/>
    <p:sldId id="434" r:id="rId183"/>
    <p:sldId id="435" r:id="rId184"/>
    <p:sldId id="436" r:id="rId185"/>
    <p:sldId id="437" r:id="rId186"/>
    <p:sldId id="438" r:id="rId187"/>
    <p:sldId id="439" r:id="rId188"/>
    <p:sldId id="440" r:id="rId189"/>
    <p:sldId id="441" r:id="rId190"/>
    <p:sldId id="442" r:id="rId191"/>
    <p:sldId id="443" r:id="rId192"/>
    <p:sldId id="444" r:id="rId193"/>
    <p:sldId id="445" r:id="rId194"/>
    <p:sldId id="446" r:id="rId195"/>
    <p:sldId id="447" r:id="rId196"/>
    <p:sldId id="448" r:id="rId197"/>
    <p:sldId id="449" r:id="rId198"/>
    <p:sldId id="450" r:id="rId199"/>
    <p:sldId id="451" r:id="rId200"/>
    <p:sldId id="452" r:id="rId201"/>
    <p:sldId id="453" r:id="rId202"/>
    <p:sldId id="454" r:id="rId203"/>
    <p:sldId id="455" r:id="rId204"/>
    <p:sldId id="456" r:id="rId205"/>
    <p:sldId id="457" r:id="rId206"/>
    <p:sldId id="458" r:id="rId207"/>
    <p:sldId id="459" r:id="rId208"/>
    <p:sldId id="460" r:id="rId209"/>
    <p:sldId id="461" r:id="rId210"/>
    <p:sldId id="462" r:id="rId211"/>
    <p:sldId id="463" r:id="rId212"/>
    <p:sldId id="464" r:id="rId213"/>
    <p:sldId id="465" r:id="rId214"/>
    <p:sldId id="466" r:id="rId215"/>
    <p:sldId id="467" r:id="rId216"/>
    <p:sldId id="468" r:id="rId217"/>
    <p:sldId id="469" r:id="rId218"/>
    <p:sldId id="470" r:id="rId219"/>
    <p:sldId id="471" r:id="rId220"/>
    <p:sldId id="472" r:id="rId221"/>
    <p:sldId id="473" r:id="rId222"/>
    <p:sldId id="474" r:id="rId223"/>
    <p:sldId id="475" r:id="rId224"/>
    <p:sldId id="476" r:id="rId225"/>
    <p:sldId id="477" r:id="rId226"/>
    <p:sldId id="478" r:id="rId227"/>
    <p:sldId id="479" r:id="rId228"/>
    <p:sldId id="480" r:id="rId229"/>
    <p:sldId id="481" r:id="rId230"/>
    <p:sldId id="482" r:id="rId231"/>
    <p:sldId id="483" r:id="rId232"/>
    <p:sldId id="484" r:id="rId233"/>
    <p:sldId id="485" r:id="rId234"/>
    <p:sldId id="486" r:id="rId235"/>
  </p:sldIdLst>
  <p:sldSz cx="10692384" cy="10692384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slide" Target="slides/slide74.xml"/><Relationship Id="rId79" Type="http://schemas.openxmlformats.org/officeDocument/2006/relationships/slide" Target="slides/slide75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82" Type="http://schemas.openxmlformats.org/officeDocument/2006/relationships/slide" Target="slides/slide78.xml"/><Relationship Id="rId83" Type="http://schemas.openxmlformats.org/officeDocument/2006/relationships/slide" Target="slides/slide79.xml"/><Relationship Id="rId84" Type="http://schemas.openxmlformats.org/officeDocument/2006/relationships/slide" Target="slides/slide80.xml"/><Relationship Id="rId85" Type="http://schemas.openxmlformats.org/officeDocument/2006/relationships/slide" Target="slides/slide81.xml"/><Relationship Id="rId86" Type="http://schemas.openxmlformats.org/officeDocument/2006/relationships/slide" Target="slides/slide82.xml"/><Relationship Id="rId87" Type="http://schemas.openxmlformats.org/officeDocument/2006/relationships/slide" Target="slides/slide83.xml"/><Relationship Id="rId88" Type="http://schemas.openxmlformats.org/officeDocument/2006/relationships/slide" Target="slides/slide84.xml"/><Relationship Id="rId89" Type="http://schemas.openxmlformats.org/officeDocument/2006/relationships/slide" Target="slides/slide85.xml"/><Relationship Id="rId90" Type="http://schemas.openxmlformats.org/officeDocument/2006/relationships/slide" Target="slides/slide86.xml"/><Relationship Id="rId91" Type="http://schemas.openxmlformats.org/officeDocument/2006/relationships/slide" Target="slides/slide87.xml"/><Relationship Id="rId92" Type="http://schemas.openxmlformats.org/officeDocument/2006/relationships/slide" Target="slides/slide88.xml"/><Relationship Id="rId93" Type="http://schemas.openxmlformats.org/officeDocument/2006/relationships/slide" Target="slides/slide89.xml"/><Relationship Id="rId94" Type="http://schemas.openxmlformats.org/officeDocument/2006/relationships/slide" Target="slides/slide90.xml"/><Relationship Id="rId95" Type="http://schemas.openxmlformats.org/officeDocument/2006/relationships/slide" Target="slides/slide91.xml"/><Relationship Id="rId96" Type="http://schemas.openxmlformats.org/officeDocument/2006/relationships/slide" Target="slides/slide92.xml"/><Relationship Id="rId97" Type="http://schemas.openxmlformats.org/officeDocument/2006/relationships/slide" Target="slides/slide93.xml"/><Relationship Id="rId98" Type="http://schemas.openxmlformats.org/officeDocument/2006/relationships/slide" Target="slides/slide94.xml"/><Relationship Id="rId99" Type="http://schemas.openxmlformats.org/officeDocument/2006/relationships/slide" Target="slides/slide95.xml"/><Relationship Id="rId100" Type="http://schemas.openxmlformats.org/officeDocument/2006/relationships/slide" Target="slides/slide96.xml"/><Relationship Id="rId101" Type="http://schemas.openxmlformats.org/officeDocument/2006/relationships/slide" Target="slides/slide97.xml"/><Relationship Id="rId102" Type="http://schemas.openxmlformats.org/officeDocument/2006/relationships/slide" Target="slides/slide98.xml"/><Relationship Id="rId103" Type="http://schemas.openxmlformats.org/officeDocument/2006/relationships/slide" Target="slides/slide99.xml"/><Relationship Id="rId104" Type="http://schemas.openxmlformats.org/officeDocument/2006/relationships/slide" Target="slides/slide100.xml"/><Relationship Id="rId105" Type="http://schemas.openxmlformats.org/officeDocument/2006/relationships/slide" Target="slides/slide101.xml"/><Relationship Id="rId106" Type="http://schemas.openxmlformats.org/officeDocument/2006/relationships/slide" Target="slides/slide102.xml"/><Relationship Id="rId107" Type="http://schemas.openxmlformats.org/officeDocument/2006/relationships/slide" Target="slides/slide103.xml"/><Relationship Id="rId108" Type="http://schemas.openxmlformats.org/officeDocument/2006/relationships/slide" Target="slides/slide104.xml"/><Relationship Id="rId109" Type="http://schemas.openxmlformats.org/officeDocument/2006/relationships/slide" Target="slides/slide105.xml"/><Relationship Id="rId110" Type="http://schemas.openxmlformats.org/officeDocument/2006/relationships/slide" Target="slides/slide106.xml"/><Relationship Id="rId111" Type="http://schemas.openxmlformats.org/officeDocument/2006/relationships/slide" Target="slides/slide107.xml"/><Relationship Id="rId112" Type="http://schemas.openxmlformats.org/officeDocument/2006/relationships/slide" Target="slides/slide108.xml"/><Relationship Id="rId113" Type="http://schemas.openxmlformats.org/officeDocument/2006/relationships/slide" Target="slides/slide109.xml"/><Relationship Id="rId114" Type="http://schemas.openxmlformats.org/officeDocument/2006/relationships/slide" Target="slides/slide110.xml"/><Relationship Id="rId115" Type="http://schemas.openxmlformats.org/officeDocument/2006/relationships/slide" Target="slides/slide111.xml"/><Relationship Id="rId116" Type="http://schemas.openxmlformats.org/officeDocument/2006/relationships/slide" Target="slides/slide112.xml"/><Relationship Id="rId117" Type="http://schemas.openxmlformats.org/officeDocument/2006/relationships/slide" Target="slides/slide113.xml"/><Relationship Id="rId118" Type="http://schemas.openxmlformats.org/officeDocument/2006/relationships/slide" Target="slides/slide114.xml"/><Relationship Id="rId119" Type="http://schemas.openxmlformats.org/officeDocument/2006/relationships/slide" Target="slides/slide115.xml"/><Relationship Id="rId120" Type="http://schemas.openxmlformats.org/officeDocument/2006/relationships/slide" Target="slides/slide116.xml"/><Relationship Id="rId121" Type="http://schemas.openxmlformats.org/officeDocument/2006/relationships/slide" Target="slides/slide117.xml"/><Relationship Id="rId122" Type="http://schemas.openxmlformats.org/officeDocument/2006/relationships/slide" Target="slides/slide118.xml"/><Relationship Id="rId123" Type="http://schemas.openxmlformats.org/officeDocument/2006/relationships/slide" Target="slides/slide119.xml"/><Relationship Id="rId124" Type="http://schemas.openxmlformats.org/officeDocument/2006/relationships/slide" Target="slides/slide120.xml"/><Relationship Id="rId125" Type="http://schemas.openxmlformats.org/officeDocument/2006/relationships/slide" Target="slides/slide121.xml"/><Relationship Id="rId126" Type="http://schemas.openxmlformats.org/officeDocument/2006/relationships/slide" Target="slides/slide122.xml"/><Relationship Id="rId127" Type="http://schemas.openxmlformats.org/officeDocument/2006/relationships/slide" Target="slides/slide123.xml"/><Relationship Id="rId128" Type="http://schemas.openxmlformats.org/officeDocument/2006/relationships/slide" Target="slides/slide124.xml"/><Relationship Id="rId129" Type="http://schemas.openxmlformats.org/officeDocument/2006/relationships/slide" Target="slides/slide125.xml"/><Relationship Id="rId130" Type="http://schemas.openxmlformats.org/officeDocument/2006/relationships/slide" Target="slides/slide126.xml"/><Relationship Id="rId131" Type="http://schemas.openxmlformats.org/officeDocument/2006/relationships/slide" Target="slides/slide127.xml"/><Relationship Id="rId132" Type="http://schemas.openxmlformats.org/officeDocument/2006/relationships/slide" Target="slides/slide128.xml"/><Relationship Id="rId133" Type="http://schemas.openxmlformats.org/officeDocument/2006/relationships/slide" Target="slides/slide129.xml"/><Relationship Id="rId134" Type="http://schemas.openxmlformats.org/officeDocument/2006/relationships/slide" Target="slides/slide130.xml"/><Relationship Id="rId135" Type="http://schemas.openxmlformats.org/officeDocument/2006/relationships/slide" Target="slides/slide131.xml"/><Relationship Id="rId136" Type="http://schemas.openxmlformats.org/officeDocument/2006/relationships/slide" Target="slides/slide132.xml"/><Relationship Id="rId137" Type="http://schemas.openxmlformats.org/officeDocument/2006/relationships/slide" Target="slides/slide133.xml"/><Relationship Id="rId138" Type="http://schemas.openxmlformats.org/officeDocument/2006/relationships/slide" Target="slides/slide134.xml"/><Relationship Id="rId139" Type="http://schemas.openxmlformats.org/officeDocument/2006/relationships/slide" Target="slides/slide135.xml"/><Relationship Id="rId140" Type="http://schemas.openxmlformats.org/officeDocument/2006/relationships/slide" Target="slides/slide136.xml"/><Relationship Id="rId141" Type="http://schemas.openxmlformats.org/officeDocument/2006/relationships/slide" Target="slides/slide137.xml"/><Relationship Id="rId142" Type="http://schemas.openxmlformats.org/officeDocument/2006/relationships/slide" Target="slides/slide138.xml"/><Relationship Id="rId143" Type="http://schemas.openxmlformats.org/officeDocument/2006/relationships/slide" Target="slides/slide139.xml"/><Relationship Id="rId144" Type="http://schemas.openxmlformats.org/officeDocument/2006/relationships/slide" Target="slides/slide140.xml"/><Relationship Id="rId145" Type="http://schemas.openxmlformats.org/officeDocument/2006/relationships/slide" Target="slides/slide141.xml"/><Relationship Id="rId146" Type="http://schemas.openxmlformats.org/officeDocument/2006/relationships/slide" Target="slides/slide142.xml"/><Relationship Id="rId147" Type="http://schemas.openxmlformats.org/officeDocument/2006/relationships/slide" Target="slides/slide143.xml"/><Relationship Id="rId148" Type="http://schemas.openxmlformats.org/officeDocument/2006/relationships/slide" Target="slides/slide144.xml"/><Relationship Id="rId149" Type="http://schemas.openxmlformats.org/officeDocument/2006/relationships/slide" Target="slides/slide145.xml"/><Relationship Id="rId150" Type="http://schemas.openxmlformats.org/officeDocument/2006/relationships/slide" Target="slides/slide146.xml"/><Relationship Id="rId151" Type="http://schemas.openxmlformats.org/officeDocument/2006/relationships/slide" Target="slides/slide147.xml"/><Relationship Id="rId152" Type="http://schemas.openxmlformats.org/officeDocument/2006/relationships/slide" Target="slides/slide148.xml"/><Relationship Id="rId153" Type="http://schemas.openxmlformats.org/officeDocument/2006/relationships/slide" Target="slides/slide149.xml"/><Relationship Id="rId154" Type="http://schemas.openxmlformats.org/officeDocument/2006/relationships/slide" Target="slides/slide150.xml"/><Relationship Id="rId155" Type="http://schemas.openxmlformats.org/officeDocument/2006/relationships/slide" Target="slides/slide151.xml"/><Relationship Id="rId156" Type="http://schemas.openxmlformats.org/officeDocument/2006/relationships/slide" Target="slides/slide152.xml"/><Relationship Id="rId157" Type="http://schemas.openxmlformats.org/officeDocument/2006/relationships/slide" Target="slides/slide153.xml"/><Relationship Id="rId158" Type="http://schemas.openxmlformats.org/officeDocument/2006/relationships/slide" Target="slides/slide154.xml"/><Relationship Id="rId159" Type="http://schemas.openxmlformats.org/officeDocument/2006/relationships/slide" Target="slides/slide155.xml"/><Relationship Id="rId160" Type="http://schemas.openxmlformats.org/officeDocument/2006/relationships/slide" Target="slides/slide156.xml"/><Relationship Id="rId161" Type="http://schemas.openxmlformats.org/officeDocument/2006/relationships/slide" Target="slides/slide157.xml"/><Relationship Id="rId162" Type="http://schemas.openxmlformats.org/officeDocument/2006/relationships/slide" Target="slides/slide158.xml"/><Relationship Id="rId163" Type="http://schemas.openxmlformats.org/officeDocument/2006/relationships/slide" Target="slides/slide159.xml"/><Relationship Id="rId164" Type="http://schemas.openxmlformats.org/officeDocument/2006/relationships/slide" Target="slides/slide160.xml"/><Relationship Id="rId165" Type="http://schemas.openxmlformats.org/officeDocument/2006/relationships/slide" Target="slides/slide161.xml"/><Relationship Id="rId166" Type="http://schemas.openxmlformats.org/officeDocument/2006/relationships/slide" Target="slides/slide162.xml"/><Relationship Id="rId167" Type="http://schemas.openxmlformats.org/officeDocument/2006/relationships/slide" Target="slides/slide163.xml"/><Relationship Id="rId168" Type="http://schemas.openxmlformats.org/officeDocument/2006/relationships/slide" Target="slides/slide164.xml"/><Relationship Id="rId169" Type="http://schemas.openxmlformats.org/officeDocument/2006/relationships/slide" Target="slides/slide165.xml"/><Relationship Id="rId170" Type="http://schemas.openxmlformats.org/officeDocument/2006/relationships/slide" Target="slides/slide166.xml"/><Relationship Id="rId171" Type="http://schemas.openxmlformats.org/officeDocument/2006/relationships/slide" Target="slides/slide167.xml"/><Relationship Id="rId172" Type="http://schemas.openxmlformats.org/officeDocument/2006/relationships/slide" Target="slides/slide168.xml"/><Relationship Id="rId173" Type="http://schemas.openxmlformats.org/officeDocument/2006/relationships/slide" Target="slides/slide169.xml"/><Relationship Id="rId174" Type="http://schemas.openxmlformats.org/officeDocument/2006/relationships/slide" Target="slides/slide170.xml"/><Relationship Id="rId175" Type="http://schemas.openxmlformats.org/officeDocument/2006/relationships/slide" Target="slides/slide171.xml"/><Relationship Id="rId176" Type="http://schemas.openxmlformats.org/officeDocument/2006/relationships/slide" Target="slides/slide172.xml"/><Relationship Id="rId177" Type="http://schemas.openxmlformats.org/officeDocument/2006/relationships/slide" Target="slides/slide173.xml"/><Relationship Id="rId178" Type="http://schemas.openxmlformats.org/officeDocument/2006/relationships/slide" Target="slides/slide174.xml"/><Relationship Id="rId179" Type="http://schemas.openxmlformats.org/officeDocument/2006/relationships/slide" Target="slides/slide175.xml"/><Relationship Id="rId180" Type="http://schemas.openxmlformats.org/officeDocument/2006/relationships/slide" Target="slides/slide176.xml"/><Relationship Id="rId181" Type="http://schemas.openxmlformats.org/officeDocument/2006/relationships/slide" Target="slides/slide177.xml"/><Relationship Id="rId182" Type="http://schemas.openxmlformats.org/officeDocument/2006/relationships/slide" Target="slides/slide178.xml"/><Relationship Id="rId183" Type="http://schemas.openxmlformats.org/officeDocument/2006/relationships/slide" Target="slides/slide179.xml"/><Relationship Id="rId184" Type="http://schemas.openxmlformats.org/officeDocument/2006/relationships/slide" Target="slides/slide180.xml"/><Relationship Id="rId185" Type="http://schemas.openxmlformats.org/officeDocument/2006/relationships/slide" Target="slides/slide181.xml"/><Relationship Id="rId186" Type="http://schemas.openxmlformats.org/officeDocument/2006/relationships/slide" Target="slides/slide182.xml"/><Relationship Id="rId187" Type="http://schemas.openxmlformats.org/officeDocument/2006/relationships/slide" Target="slides/slide183.xml"/><Relationship Id="rId188" Type="http://schemas.openxmlformats.org/officeDocument/2006/relationships/slide" Target="slides/slide184.xml"/><Relationship Id="rId189" Type="http://schemas.openxmlformats.org/officeDocument/2006/relationships/slide" Target="slides/slide185.xml"/><Relationship Id="rId190" Type="http://schemas.openxmlformats.org/officeDocument/2006/relationships/slide" Target="slides/slide186.xml"/><Relationship Id="rId191" Type="http://schemas.openxmlformats.org/officeDocument/2006/relationships/slide" Target="slides/slide187.xml"/><Relationship Id="rId192" Type="http://schemas.openxmlformats.org/officeDocument/2006/relationships/slide" Target="slides/slide188.xml"/><Relationship Id="rId193" Type="http://schemas.openxmlformats.org/officeDocument/2006/relationships/slide" Target="slides/slide189.xml"/><Relationship Id="rId194" Type="http://schemas.openxmlformats.org/officeDocument/2006/relationships/slide" Target="slides/slide190.xml"/><Relationship Id="rId195" Type="http://schemas.openxmlformats.org/officeDocument/2006/relationships/slide" Target="slides/slide191.xml"/><Relationship Id="rId196" Type="http://schemas.openxmlformats.org/officeDocument/2006/relationships/slide" Target="slides/slide192.xml"/><Relationship Id="rId197" Type="http://schemas.openxmlformats.org/officeDocument/2006/relationships/slide" Target="slides/slide193.xml"/><Relationship Id="rId198" Type="http://schemas.openxmlformats.org/officeDocument/2006/relationships/slide" Target="slides/slide194.xml"/><Relationship Id="rId199" Type="http://schemas.openxmlformats.org/officeDocument/2006/relationships/slide" Target="slides/slide195.xml"/><Relationship Id="rId200" Type="http://schemas.openxmlformats.org/officeDocument/2006/relationships/slide" Target="slides/slide196.xml"/><Relationship Id="rId201" Type="http://schemas.openxmlformats.org/officeDocument/2006/relationships/slide" Target="slides/slide197.xml"/><Relationship Id="rId202" Type="http://schemas.openxmlformats.org/officeDocument/2006/relationships/slide" Target="slides/slide198.xml"/><Relationship Id="rId203" Type="http://schemas.openxmlformats.org/officeDocument/2006/relationships/slide" Target="slides/slide199.xml"/><Relationship Id="rId204" Type="http://schemas.openxmlformats.org/officeDocument/2006/relationships/slide" Target="slides/slide200.xml"/><Relationship Id="rId205" Type="http://schemas.openxmlformats.org/officeDocument/2006/relationships/slide" Target="slides/slide201.xml"/><Relationship Id="rId206" Type="http://schemas.openxmlformats.org/officeDocument/2006/relationships/slide" Target="slides/slide202.xml"/><Relationship Id="rId207" Type="http://schemas.openxmlformats.org/officeDocument/2006/relationships/slide" Target="slides/slide203.xml"/><Relationship Id="rId208" Type="http://schemas.openxmlformats.org/officeDocument/2006/relationships/slide" Target="slides/slide204.xml"/><Relationship Id="rId209" Type="http://schemas.openxmlformats.org/officeDocument/2006/relationships/slide" Target="slides/slide205.xml"/><Relationship Id="rId210" Type="http://schemas.openxmlformats.org/officeDocument/2006/relationships/slide" Target="slides/slide206.xml"/><Relationship Id="rId211" Type="http://schemas.openxmlformats.org/officeDocument/2006/relationships/slide" Target="slides/slide207.xml"/><Relationship Id="rId212" Type="http://schemas.openxmlformats.org/officeDocument/2006/relationships/slide" Target="slides/slide208.xml"/><Relationship Id="rId213" Type="http://schemas.openxmlformats.org/officeDocument/2006/relationships/slide" Target="slides/slide209.xml"/><Relationship Id="rId214" Type="http://schemas.openxmlformats.org/officeDocument/2006/relationships/slide" Target="slides/slide210.xml"/><Relationship Id="rId215" Type="http://schemas.openxmlformats.org/officeDocument/2006/relationships/slide" Target="slides/slide211.xml"/><Relationship Id="rId216" Type="http://schemas.openxmlformats.org/officeDocument/2006/relationships/slide" Target="slides/slide212.xml"/><Relationship Id="rId217" Type="http://schemas.openxmlformats.org/officeDocument/2006/relationships/slide" Target="slides/slide213.xml"/><Relationship Id="rId218" Type="http://schemas.openxmlformats.org/officeDocument/2006/relationships/slide" Target="slides/slide214.xml"/><Relationship Id="rId219" Type="http://schemas.openxmlformats.org/officeDocument/2006/relationships/slide" Target="slides/slide215.xml"/><Relationship Id="rId220" Type="http://schemas.openxmlformats.org/officeDocument/2006/relationships/slide" Target="slides/slide216.xml"/><Relationship Id="rId221" Type="http://schemas.openxmlformats.org/officeDocument/2006/relationships/slide" Target="slides/slide217.xml"/><Relationship Id="rId222" Type="http://schemas.openxmlformats.org/officeDocument/2006/relationships/slide" Target="slides/slide218.xml"/><Relationship Id="rId223" Type="http://schemas.openxmlformats.org/officeDocument/2006/relationships/slide" Target="slides/slide219.xml"/><Relationship Id="rId224" Type="http://schemas.openxmlformats.org/officeDocument/2006/relationships/slide" Target="slides/slide220.xml"/><Relationship Id="rId225" Type="http://schemas.openxmlformats.org/officeDocument/2006/relationships/slide" Target="slides/slide221.xml"/><Relationship Id="rId226" Type="http://schemas.openxmlformats.org/officeDocument/2006/relationships/slide" Target="slides/slide222.xml"/><Relationship Id="rId227" Type="http://schemas.openxmlformats.org/officeDocument/2006/relationships/slide" Target="slides/slide223.xml"/><Relationship Id="rId228" Type="http://schemas.openxmlformats.org/officeDocument/2006/relationships/slide" Target="slides/slide224.xml"/><Relationship Id="rId229" Type="http://schemas.openxmlformats.org/officeDocument/2006/relationships/slide" Target="slides/slide225.xml"/><Relationship Id="rId230" Type="http://schemas.openxmlformats.org/officeDocument/2006/relationships/slide" Target="slides/slide226.xml"/><Relationship Id="rId231" Type="http://schemas.openxmlformats.org/officeDocument/2006/relationships/slide" Target="slides/slide227.xml"/><Relationship Id="rId232" Type="http://schemas.openxmlformats.org/officeDocument/2006/relationships/slide" Target="slides/slide228.xml"/><Relationship Id="rId233" Type="http://schemas.openxmlformats.org/officeDocument/2006/relationships/slide" Target="slides/slide229.xml"/><Relationship Id="rId234" Type="http://schemas.openxmlformats.org/officeDocument/2006/relationships/slide" Target="slides/slide230.xml"/><Relationship Id="rId235" Type="http://schemas.openxmlformats.org/officeDocument/2006/relationships/slide" Target="slides/slide23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1.jpeg"/><Relationship Id="rId1" Type="http://schemas.openxmlformats.org/officeDocument/2006/relationships/slideLayout" Target="../slideLayouts/slideLayout.xml"/></Relationships>
</file>

<file path=ppt/slides/_rels/slide10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2.jpeg"/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3.jpeg"/><Relationship Id="rId1" Type="http://schemas.openxmlformats.org/officeDocument/2006/relationships/slideLayout" Target="../slideLayouts/slideLayout.xml"/></Relationships>
</file>

<file path=ppt/slides/_rels/slide11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4.jpeg"/><Relationship Id="rId1" Type="http://schemas.openxmlformats.org/officeDocument/2006/relationships/slideLayout" Target="../slideLayouts/slideLayout.xml"/></Relationships>
</file>

<file path=ppt/slides/_rels/slide12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5.jpeg"/><Relationship Id="rId1" Type="http://schemas.openxmlformats.org/officeDocument/2006/relationships/slideLayout" Target="../slideLayouts/slideLayout.xml"/></Relationships>
</file>

<file path=ppt/slides/_rels/slide12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6.jpeg"/><Relationship Id="rId1" Type="http://schemas.openxmlformats.org/officeDocument/2006/relationships/slideLayout" Target="../slideLayouts/slideLayout.xml"/></Relationships>
</file>

<file path=ppt/slides/_rels/slide13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7.jpeg"/><Relationship Id="rId1" Type="http://schemas.openxmlformats.org/officeDocument/2006/relationships/slideLayout" Target="../slideLayouts/slideLayout.xml"/></Relationships>
</file>

<file path=ppt/slides/_rels/slide13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8.jpeg"/><Relationship Id="rId1" Type="http://schemas.openxmlformats.org/officeDocument/2006/relationships/slideLayout" Target="../slideLayouts/slideLayout.xml"/></Relationships>
</file>

<file path=ppt/slides/_rels/slide14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9.jpeg"/><Relationship Id="rId1" Type="http://schemas.openxmlformats.org/officeDocument/2006/relationships/slideLayout" Target="../slideLayouts/slideLayout.xml"/></Relationships>
</file>

<file path=ppt/slides/_rels/slide14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.jpeg"/><Relationship Id="rId1" Type="http://schemas.openxmlformats.org/officeDocument/2006/relationships/slideLayout" Target="../slideLayouts/slideLayout.xml"/></Relationships>
</file>

<file path=ppt/slides/_rels/slide15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0.jpeg"/><Relationship Id="rId1" Type="http://schemas.openxmlformats.org/officeDocument/2006/relationships/slideLayout" Target="../slideLayouts/slideLayout.xml"/></Relationships>
</file>

<file path=ppt/slides/_rels/slide1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1.jpeg"/><Relationship Id="rId1" Type="http://schemas.openxmlformats.org/officeDocument/2006/relationships/slideLayout" Target="../slideLayouts/slideLayout.xml"/></Relationships>
</file>

<file path=ppt/slides/_rels/slide16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.jpeg"/><Relationship Id="rId1" Type="http://schemas.openxmlformats.org/officeDocument/2006/relationships/slideLayout" Target="../slideLayouts/slideLayout.xml"/></Relationships>
</file>

<file path=ppt/slides/_rels/slide17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2.jpeg"/><Relationship Id="rId1" Type="http://schemas.openxmlformats.org/officeDocument/2006/relationships/slideLayout" Target="../slideLayouts/slideLayout.xml"/></Relationships>
</file>

<file path=ppt/slides/_rels/slide17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3.jpeg"/><Relationship Id="rId1" Type="http://schemas.openxmlformats.org/officeDocument/2006/relationships/slideLayout" Target="../slideLayouts/slideLayout.xml"/></Relationships>
</file>

<file path=ppt/slides/_rels/slide17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4.jpeg"/><Relationship Id="rId1" Type="http://schemas.openxmlformats.org/officeDocument/2006/relationships/slideLayout" Target="../slideLayouts/slideLayout.xml"/></Relationships>
</file>

<file path=ppt/slides/_rels/slide18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5.jpeg"/><Relationship Id="rId1" Type="http://schemas.openxmlformats.org/officeDocument/2006/relationships/slideLayout" Target="../slideLayouts/slideLayout.xml"/></Relationships>
</file>

<file path=ppt/slides/_rels/slide19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6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7.jpeg"/><Relationship Id="rId1" Type="http://schemas.openxmlformats.org/officeDocument/2006/relationships/slideLayout" Target="../slideLayouts/slideLayout.xml"/></Relationships>
</file>

<file path=ppt/slides/_rels/slide20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8.jpeg"/><Relationship Id="rId1" Type="http://schemas.openxmlformats.org/officeDocument/2006/relationships/slideLayout" Target="../slideLayouts/slideLayout.xml"/></Relationships>
</file>

<file path=ppt/slides/_rels/slide20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9.jpeg"/><Relationship Id="rId1" Type="http://schemas.openxmlformats.org/officeDocument/2006/relationships/slideLayout" Target="../slideLayouts/slideLayout.xml"/></Relationships>
</file>

<file path=ppt/slides/_rels/slide20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0.jpeg"/><Relationship Id="rId1" Type="http://schemas.openxmlformats.org/officeDocument/2006/relationships/slideLayout" Target="../slideLayouts/slideLayout.xml"/></Relationships>
</file>

<file path=ppt/slides/_rels/slide20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1.jpeg"/><Relationship Id="rId1" Type="http://schemas.openxmlformats.org/officeDocument/2006/relationships/slideLayout" Target="../slideLayouts/slideLayout.xml"/></Relationships>
</file>

<file path=ppt/slides/_rels/slide21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2.jpeg"/><Relationship Id="rId1" Type="http://schemas.openxmlformats.org/officeDocument/2006/relationships/slideLayout" Target="../slideLayouts/slideLayout.xml"/></Relationships>
</file>

<file path=ppt/slides/_rels/slide22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3.jpeg"/><Relationship Id="rId1" Type="http://schemas.openxmlformats.org/officeDocument/2006/relationships/slideLayout" Target="../slideLayouts/slideLayout.xml"/></Relationships>
</file>

<file path=ppt/slides/_rels/slide2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3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4.jpeg"/><Relationship Id="rId1" Type="http://schemas.openxmlformats.org/officeDocument/2006/relationships/slideLayout" Target="../slideLayouts/slideLayout.xml"/></Relationships>
</file>

<file path=ppt/slides/_rels/slide23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5.jpeg"/><Relationship Id="rId1" Type="http://schemas.openxmlformats.org/officeDocument/2006/relationships/slideLayout" Target="../slideLayouts/slideLayout.xml"/></Relationships>
</file>

<file path=ppt/slides/_rels/slide2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.jpeg"/><Relationship Id="rId1" Type="http://schemas.openxmlformats.org/officeDocument/2006/relationships/slideLayout" Target="../slideLayouts/slideLayout.xml"/></Relationships>
</file>

<file path=ppt/slides/_rels/slide6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.jpeg"/><Relationship Id="rId1" Type="http://schemas.openxmlformats.org/officeDocument/2006/relationships/slideLayout" Target="../slideLayouts/slideLayout.xml"/></Relationships>
</file>

<file path=ppt/slides/_rels/slide7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.jpeg"/><Relationship Id="rPictId1" Type="http://schemas.openxmlformats.org/officeDocument/2006/relationships/image" Target="../media/image7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8.jpeg"/><Relationship Id="rId1" Type="http://schemas.openxmlformats.org/officeDocument/2006/relationships/slideLayout" Target="../slideLayouts/slideLayout.xml"/></Relationships>
</file>

<file path=ppt/slides/_rels/slide8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9.jpeg"/><Relationship Id="rId1" Type="http://schemas.openxmlformats.org/officeDocument/2006/relationships/slideLayout" Target="../slideLayouts/slideLayout.xml"/></Relationships>
</file>

<file path=ppt/slides/_rels/slide9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0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816096" y="649224"/>
            <a:ext cx="640080" cy="61874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6409944" y="466344"/>
            <a:ext cx="624840" cy="14325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r" indent="0"/>
            <a:r>
              <a:rPr lang="ru" b="1" sz="1100">
                <a:latin typeface="Times New Roman"/>
              </a:rPr>
              <a:t>ПРОЕКТ</a:t>
            </a:r>
          </a:p>
        </p:txBody>
      </p:sp>
      <p:sp>
        <p:nvSpPr>
          <p:cNvPr id="4" name=""/>
          <p:cNvSpPr/>
          <p:nvPr/>
        </p:nvSpPr>
        <p:spPr>
          <a:xfrm>
            <a:off x="1889760" y="1359408"/>
            <a:ext cx="4474464" cy="5699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608"/>
              </a:lnSpc>
              <a:spcBef>
                <a:spcPts val="210"/>
              </a:spcBef>
            </a:pPr>
            <a:r>
              <a:rPr lang="ru" b="1" sz="1400">
                <a:latin typeface="Times New Roman"/>
              </a:rPr>
              <a:t>ДЕПАРТАМЕНТ</a:t>
            </a:r>
          </a:p>
          <a:p>
            <a:pPr algn="ctr" indent="0">
              <a:lnSpc>
                <a:spcPts val="1608"/>
              </a:lnSpc>
              <a:spcAft>
                <a:spcPts val="1680"/>
              </a:spcAft>
            </a:pPr>
            <a:r>
              <a:rPr lang="ru" b="1" sz="1400">
                <a:latin typeface="Times New Roman"/>
              </a:rPr>
              <a:t>АРХИТЕКТУРЫ И ГРАДОСТРОИТЕЛЬСТВА ВОРОНЕЖСКОЙ ОБЛАСТИ</a:t>
            </a:r>
          </a:p>
        </p:txBody>
      </p:sp>
      <p:sp>
        <p:nvSpPr>
          <p:cNvPr id="5" name=""/>
          <p:cNvSpPr/>
          <p:nvPr/>
        </p:nvSpPr>
        <p:spPr>
          <a:xfrm>
            <a:off x="3538728" y="2307336"/>
            <a:ext cx="1161288" cy="19507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ctr" indent="0">
              <a:spcBef>
                <a:spcPts val="1680"/>
              </a:spcBef>
              <a:spcAft>
                <a:spcPts val="1680"/>
              </a:spcAft>
            </a:pPr>
            <a:r>
              <a:rPr lang="ru" b="1" sz="1700" spc="300">
                <a:latin typeface="Times New Roman"/>
              </a:rPr>
              <a:t>ПРИКАЗ</a:t>
            </a:r>
          </a:p>
        </p:txBody>
      </p:sp>
      <p:sp>
        <p:nvSpPr>
          <p:cNvPr id="6" name=""/>
          <p:cNvSpPr/>
          <p:nvPr/>
        </p:nvSpPr>
        <p:spPr>
          <a:xfrm>
            <a:off x="5745480" y="2788920"/>
            <a:ext cx="204216" cy="15849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1680"/>
              </a:spcBef>
              <a:spcAft>
                <a:spcPts val="1680"/>
              </a:spcAft>
            </a:pPr>
            <a:r>
              <a:rPr lang="ru" sz="1400">
                <a:latin typeface="Times New Roman"/>
              </a:rPr>
              <a:t>№</a:t>
            </a:r>
          </a:p>
        </p:txBody>
      </p:sp>
      <p:sp>
        <p:nvSpPr>
          <p:cNvPr id="7" name=""/>
          <p:cNvSpPr/>
          <p:nvPr/>
        </p:nvSpPr>
        <p:spPr>
          <a:xfrm>
            <a:off x="1243584" y="3236976"/>
            <a:ext cx="5794248" cy="63886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Bef>
                <a:spcPts val="1680"/>
              </a:spcBef>
              <a:spcAft>
                <a:spcPts val="1680"/>
              </a:spcAft>
            </a:pPr>
            <a:r>
              <a:rPr lang="ru" sz="1400">
                <a:latin typeface="Times New Roman"/>
              </a:rPr>
              <a:t>г. Воронеж</a:t>
            </a:r>
          </a:p>
          <a:p>
            <a:pPr algn="ctr" indent="0">
              <a:lnSpc>
                <a:spcPts val="1608"/>
              </a:lnSpc>
            </a:pPr>
            <a:r>
              <a:rPr lang="ru" b="1" sz="1400">
                <a:latin typeface="Times New Roman"/>
              </a:rPr>
              <a:t>О внесении изменений в правила землепользования и застройки Карачунского сельского поселения Рамонского муниципального</a:t>
            </a:r>
          </a:p>
          <a:p>
            <a:pPr algn="ctr" indent="0">
              <a:lnSpc>
                <a:spcPts val="1608"/>
              </a:lnSpc>
              <a:spcAft>
                <a:spcPts val="840"/>
              </a:spcAft>
            </a:pPr>
            <a:r>
              <a:rPr lang="ru" b="1" sz="1400">
                <a:latin typeface="Times New Roman"/>
              </a:rPr>
              <a:t>района Воронежской области</a:t>
            </a:r>
          </a:p>
          <a:p>
            <a:pPr algn="just" indent="558800">
              <a:lnSpc>
                <a:spcPts val="2160"/>
              </a:lnSpc>
            </a:pPr>
            <a:r>
              <a:rPr lang="ru" sz="1400">
                <a:latin typeface="Times New Roman"/>
              </a:rPr>
              <a:t>В соответствии с Градостроительным кодексом Российской Федерации, Законами Воронежской области от 07.07.2006 № 61-ОЗ «О регулировании градостроительной деятельности в Воронежской области», от 20.12.2018 № 173-ОЗ «О перераспределении полномочий по утверждению правил землепользования и застройки между органами местного самоуправления поселений Воронежской области, городского округа город Нововоронеж, Борисоглебского городского округа и исполнительными органами государственной власти Воронежской области», постановлением правительства Воронежской области от 31.12.2014 № 1240 «Об утверждении Положения о департаменте архитектуры и градостроительства Воронежской области», на основании приказа департамента архитектуры и градостроительства Воронежской области от 11.02.2021 № 45-01-04/116 «О подготовке проектов о внесении изменений в правила землепользования и застройки поселений Аннинского, Бобровского, Бутурлиновского, Верхнемамонского, Верхнехавского, Воробьёвского, Каширского, Лискинского, Новоусманского, Новохопёрского, Ольховатского, Павловского, Панинского, Поворинского, Подгоренского, Рамонского, Россошанского, Семилукского, Хохольского муниципальных районов Воронежской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7576" y="469392"/>
            <a:ext cx="94488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8</a:t>
            </a:r>
          </a:p>
        </p:txBody>
      </p:sp>
      <p:sp>
        <p:nvSpPr>
          <p:cNvPr id="3" name=""/>
          <p:cNvSpPr/>
          <p:nvPr/>
        </p:nvSpPr>
        <p:spPr>
          <a:xfrm>
            <a:off x="1063752" y="819912"/>
            <a:ext cx="5977128" cy="909523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4. Решения об изменении одного вида разрешенного использования земельных участков и объектов капитального строительства, расположенных на землях, на которые действие градостроительных регламентов не распространяется или для которых градостроительные регламенты не устанавливаются, на другой вид такого использования принимаются в соответствии с федеральными законами.</a:t>
            </a:r>
          </a:p>
          <a:p>
            <a:pPr algn="just" indent="482600">
              <a:lnSpc>
                <a:spcPts val="1584"/>
              </a:lnSpc>
              <a:spcAft>
                <a:spcPts val="420"/>
              </a:spcAft>
            </a:pPr>
            <a:r>
              <a:rPr lang="ru" b="1" sz="1400">
                <a:latin typeface="Times New Roman"/>
              </a:rPr>
              <a:t>11.    Предоставление разрешения на условно разрешенный вид использования земельного участка или объекта капитального строительства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   Физическое или юридическое лицо, заинтересованное в предоставлении разрешения на условно разрешенный вид использования земельного участка или объекта капитального строительства (далее -разрешение на условно разрешенный вид использования), направляет заявление о предоставлении разрешения на условно разрешенный вид использования в Комиссию. Заявление о предоставлении разрешения на условно разрешенный вид использования может быть направлено в форме электронного документа, подписанного электронной подписью в соответствии с требованиями Федерального</a:t>
            </a:r>
            <a:r>
              <a:rPr lang="ru" sz="1400">
                <a:latin typeface="Times New Roman"/>
              </a:rPr>
              <a:t> закона </a:t>
            </a:r>
            <a:r>
              <a:rPr lang="ru" sz="1400">
                <a:latin typeface="Times New Roman"/>
              </a:rPr>
              <a:t>от 06.04.2011 № 63-ФЗ «Об электронной подписи».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2.    Порядок предоставления разрешения на условно разрешенный вид использования земельного участка или объекта капитального строительства определен статьей 39 ГрК РФ.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3.    Проект решения о предоставлении разрешения на условно разрешенный вид использования подлежит рассмотрению на общественных обсуждениях или публичных слушаниях, проводимых в порядке, установленном</a:t>
            </a:r>
            <a:r>
              <a:rPr lang="ru" sz="1400">
                <a:latin typeface="Times New Roman"/>
              </a:rPr>
              <a:t> статьей 5.1 </a:t>
            </a:r>
            <a:r>
              <a:rPr lang="ru" sz="1400">
                <a:latin typeface="Times New Roman"/>
              </a:rPr>
              <a:t>ГрК РФ, с учетом положений статьи 39 ГрК РФ.</a:t>
            </a:r>
          </a:p>
          <a:p>
            <a:pPr algn="just" indent="482600">
              <a:lnSpc>
                <a:spcPts val="1608"/>
              </a:lnSpc>
              <a:spcAft>
                <a:spcPts val="840"/>
              </a:spcAft>
            </a:pPr>
            <a:r>
              <a:rPr lang="ru" b="1" sz="1400">
                <a:latin typeface="Times New Roman"/>
              </a:rPr>
              <a:t>12.    Предоставление разрешения на отклонение от предельных параметров разрешенного строительства, реконструкции объектов капитального строительства</a:t>
            </a:r>
          </a:p>
          <a:p>
            <a:pPr algn="just" indent="482600">
              <a:lnSpc>
                <a:spcPts val="2424"/>
              </a:lnSpc>
            </a:pPr>
            <a:r>
              <a:rPr lang="ru" sz="1400">
                <a:latin typeface="Times New Roman"/>
              </a:rPr>
              <a:t>1. Правообладатели земельных участков, размеры которых меньше установленных градостроительным регламентом минимальных размеров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91440"/>
            <a:ext cx="1798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10</a:t>
            </a:r>
          </a:p>
        </p:txBody>
      </p:sp>
      <p:sp>
        <p:nvSpPr>
          <p:cNvPr id="3" name=""/>
          <p:cNvSpPr/>
          <p:nvPr/>
        </p:nvSpPr>
        <p:spPr>
          <a:xfrm>
            <a:off x="2240280" y="594360"/>
            <a:ext cx="3227832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Общественно-деловая зона села Глушицы - ОД/2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Глушицы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13335+/-404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00272" y="88392"/>
            <a:ext cx="164592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11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4360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8680704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78408"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555093.18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1308884.53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555093.53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1308915.13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555030.24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1308917.29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555021.81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1308947.91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555002.62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1308949.66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555002.69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1308960.70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554967.09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554964.22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1308963.24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554956.83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1308883.96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554956.91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1308835.14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554962.79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554992.05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1308828.58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554998.40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1308874.85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555069.58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1308871.81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555070.36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555093.18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1308884.53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555310.84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1309127.55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555323.00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1309155.83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555331.54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1309180.31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555335.74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1309210.80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555335.98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1309212.80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555337.88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1309229.01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555336.18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555305.05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1309222.57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1309223.19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555284.42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1309190.60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555296.66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555295.75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555291.57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555303.44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1309129.76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1031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555310.84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1309127.55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88392"/>
            <a:ext cx="179832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195376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1031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969264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92024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068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13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18820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058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56032"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9248" y="27432"/>
            <a:ext cx="768096" cy="5547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068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15</a:t>
            </a:r>
          </a:p>
        </p:txBody>
      </p:sp>
      <p:sp>
        <p:nvSpPr>
          <p:cNvPr id="3" name=""/>
          <p:cNvSpPr/>
          <p:nvPr/>
        </p:nvSpPr>
        <p:spPr>
          <a:xfrm>
            <a:off x="1737360" y="594360"/>
            <a:ext cx="4227576" cy="11917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ОПИСАНИЕ МЕСТОПОЛОЖЕНИЯ ГРАНИЦ</a:t>
            </a:r>
          </a:p>
          <a:p>
            <a:pPr algn="ctr" indent="0">
              <a:lnSpc>
                <a:spcPts val="1512"/>
              </a:lnSpc>
            </a:pPr>
            <a:r>
              <a:rPr lang="ru" sz="1050">
                <a:latin typeface="Times New Roman"/>
              </a:rPr>
              <a:t>Зона улиц, дорог, инженерной и транспортной инфраструктуры</a:t>
            </a:r>
          </a:p>
          <a:p>
            <a:pPr algn="ctr" indent="0">
              <a:lnSpc>
                <a:spcPts val="1512"/>
              </a:lnSpc>
            </a:pPr>
            <a:r>
              <a:rPr lang="ru" sz="1050">
                <a:latin typeface="Times New Roman"/>
              </a:rPr>
              <a:t>села Глушицы - ИТ1/2</a:t>
            </a:r>
          </a:p>
          <a:p>
            <a:pPr algn="ctr" indent="0">
              <a:lnSpc>
                <a:spcPts val="1512"/>
              </a:lnSpc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Глушицы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12444 +/- 390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16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6345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475232"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555646.59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1309760.82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555638.59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1309769.77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555576.38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1309709.09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555539.30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1309662.02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555524.02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1309632.11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555514.62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1309615.32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555425.81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1309485.33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555352.97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1309368.97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555345.65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555336.18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1309229.21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555337.88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1309229.01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555335.98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1309212.80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1309210.80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555323.00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1309155.83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555310.84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1309127.55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555277.66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555273.92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1309028.69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555266.35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1308934.49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555255.80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1308882.70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555242.06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1308828.74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555205.30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1308671.10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555203.96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555199.22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555201.37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555198.66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1308621.53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555201.96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1308628.70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555211.54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1308663.58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555213.06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1308669.13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555249.83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555263.60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1308880.91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555274.28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1308933.37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1309027.69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1309048.15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4794504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1309152.92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1309181.19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1309228.08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555348.05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1309227.82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555357.51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555363.99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1309363.95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555435.85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1309478.75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555524.84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1309609.00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555534.62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1309626.49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555548.73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555585.34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1309701.07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555639.85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1309754.80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555646.59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1309760.82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106424"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373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18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72440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 spc="-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5568" y="42530"/>
            <a:ext cx="792885" cy="52251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4528" y="469392"/>
            <a:ext cx="1005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9</a:t>
            </a:r>
          </a:p>
        </p:txBody>
      </p:sp>
      <p:sp>
        <p:nvSpPr>
          <p:cNvPr id="3" name=""/>
          <p:cNvSpPr/>
          <p:nvPr/>
        </p:nvSpPr>
        <p:spPr>
          <a:xfrm>
            <a:off x="1063752" y="819912"/>
            <a:ext cx="5977128" cy="89916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земельных участков либо конфигурация, инженерно-геологические или иные характеристики которых неблагоприятны для застройки, вправе обратиться за разрешениями на отклонение от предельных параметров разрешенного строительства, реконструкции объектов капитального строительства (далее также - разрешение на отклонение от предельных параметров).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2.    Правообладатели земельных участков вправе обратиться за разрешениями на отклонение от предельных параметров разрешенного строительства, реконструкции объектов капитального строительства, если такое отклонение необходимо в целях однократного изменения одного или нескольких предельных параметров разрешенного строительства, реконструкции объектов капитального строительства, установленных градостроительным регламентом для конкретной территориальной зоны, не более чем на десять процентов.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3.    Порядок предоставления разрешения на отклонение от предельных параметров определен статьей 40 Г рК РФ.</a:t>
            </a:r>
          </a:p>
          <a:p>
            <a:pPr algn="just" indent="469900">
              <a:lnSpc>
                <a:spcPts val="2400"/>
              </a:lnSpc>
              <a:spcAft>
                <a:spcPts val="1050"/>
              </a:spcAft>
            </a:pPr>
            <a:r>
              <a:rPr lang="ru" sz="1400">
                <a:latin typeface="Times New Roman"/>
              </a:rPr>
              <a:t>4.    Проект решения о предоставлении разрешения на отклонение от предельных параметров подлежит рассмотрению на общественных обсуждениях или публичных слушаниях, проводимых в порядке, установленном</a:t>
            </a:r>
            <a:r>
              <a:rPr lang="ru" sz="1400">
                <a:latin typeface="Times New Roman"/>
              </a:rPr>
              <a:t> статьей 5.1 </a:t>
            </a:r>
            <a:r>
              <a:rPr lang="ru" sz="1400">
                <a:latin typeface="Times New Roman"/>
              </a:rPr>
              <a:t>ГрК РФ, с учетом положений</a:t>
            </a:r>
            <a:r>
              <a:rPr lang="ru" sz="1400">
                <a:latin typeface="Times New Roman"/>
              </a:rPr>
              <a:t> статьи 39 </a:t>
            </a:r>
            <a:r>
              <a:rPr lang="ru" sz="1400">
                <a:latin typeface="Times New Roman"/>
              </a:rPr>
              <a:t>ГрК РФ, за исключением случая, указанного в</a:t>
            </a:r>
            <a:r>
              <a:rPr lang="ru" sz="1400">
                <a:latin typeface="Times New Roman"/>
              </a:rPr>
              <a:t> части 1.1 </a:t>
            </a:r>
            <a:r>
              <a:rPr lang="ru" sz="1400">
                <a:latin typeface="Times New Roman"/>
              </a:rPr>
              <a:t>статьи 40 Г рК РФ.</a:t>
            </a:r>
          </a:p>
          <a:p>
            <a:pPr marL="1028700" indent="-419100">
              <a:lnSpc>
                <a:spcPts val="1608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Раздел 4. Положения о подготовке документации по планировке территории органами местного самоуправления</a:t>
            </a:r>
          </a:p>
          <a:p>
            <a:pPr algn="just" indent="469900">
              <a:lnSpc>
                <a:spcPts val="1608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13. Общие положения о подготовке документации по планировке территории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1. Подготовка документации по планировке территории осуществляется в целях обеспечения устойчивого развития территорий, в том числе выделения элементов планировочной структуры, установления границ земельных участков, установления границ зон планируемого размещения объектов капитального строительства.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91440"/>
            <a:ext cx="19202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20</a:t>
            </a:r>
          </a:p>
        </p:txBody>
      </p:sp>
      <p:sp>
        <p:nvSpPr>
          <p:cNvPr id="3" name=""/>
          <p:cNvSpPr/>
          <p:nvPr/>
        </p:nvSpPr>
        <p:spPr>
          <a:xfrm>
            <a:off x="2218944" y="594360"/>
            <a:ext cx="3279648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ритуальных объектов села Глушицы - СН1/2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Глушицы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9861+/-348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88392"/>
            <a:ext cx="17678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21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4360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622096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33272"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555791.23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1308814.46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555792.09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1308814.90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555804.42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1308883.91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555782.63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1308889.79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555774.46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1308890.43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555692.37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1308896.85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555650.84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1308899.26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555644.05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1308844.67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555786.69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1308815.96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555791.23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1308814.46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969264"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92024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88392"/>
            <a:ext cx="19202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22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15640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33272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59080"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6200" y="6096"/>
            <a:ext cx="499872" cy="7955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477512" y="789432"/>
            <a:ext cx="2563368" cy="8046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72"/>
              </a:lnSpc>
              <a:spcAft>
                <a:spcPts val="15960"/>
              </a:spcAft>
            </a:pPr>
            <a:r>
              <a:rPr lang="ru" sz="1050">
                <a:latin typeface="Times New Roman"/>
              </a:rPr>
              <a:t>Приложение №3 к правилам землепользования и застройки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298448" y="4498848"/>
            <a:ext cx="5504688" cy="11003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848"/>
              </a:lnSpc>
              <a:spcBef>
                <a:spcPts val="15960"/>
              </a:spcBef>
            </a:pPr>
            <a:r>
              <a:rPr lang="ru" sz="1400">
                <a:latin typeface="Times New Roman"/>
              </a:rPr>
              <a:t>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</a:t>
            </a:r>
          </a:p>
          <a:p>
            <a:pPr algn="ctr" indent="0">
              <a:lnSpc>
                <a:spcPts val="1848"/>
              </a:lnSpc>
            </a:pPr>
            <a:r>
              <a:rPr lang="ru" sz="1400">
                <a:latin typeface="Times New Roman"/>
              </a:rPr>
              <a:t>СЕЛА ПЕКШЕВО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5512" y="88392"/>
            <a:ext cx="109728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459992" y="594360"/>
            <a:ext cx="4764024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застройки индивидуальными жилыми домами села Пекшево - Ж1/3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Пекшево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620725+/-2758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91440"/>
            <a:ext cx="1005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29944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05840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554192.03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1308861.94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554267.78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1308967.74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554297.41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1309006.08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554432.41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1309217.58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554394.72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1309347.04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554321.20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1309353.77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554324.88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1309389.43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1309392.49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554316.93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1309408.23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554311.41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1309409.16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554311.41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1309439.36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554400.08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1309433.04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554405.64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1309433.08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554403.57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1309453.81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554422.10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1309527.99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554396.43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1309542.45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554393.08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1309544.34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1309548.26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554403.40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1309643.66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554390.54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1309676.14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554391.12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1309703.25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554371.23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1309763.85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554398.64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554400.74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554417.39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1309897.70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554360.68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1309905.76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554388.61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1309949.47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554388.62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1309949.49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554415.06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1310009.67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1310020.28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554427.49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1310033.51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554427.39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554422.85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1310064.64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2464" y="88392"/>
            <a:ext cx="109728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1310091.00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554445.31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1310104.99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1310128.15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554444.33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554443.02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1310131.57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554426.50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1310131.96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554401.39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1310131.43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554381.70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1310130.67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554378.51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1310130.67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554372.29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1310130.63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554362.64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554374.05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1310111.35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554384.60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1310108.58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554387.92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1310103.45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554350.33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554292.44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554263.42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1309951.79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554273.50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1309896.16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554280.85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1309855.64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554204.77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1309824.23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554126.68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1309817.45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554102.85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1309891.69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554071.97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1310032.20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554045.39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1310057.35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553978.58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1310111.40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553924.82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1310146.07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553895.33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1310160.80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553847.50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1310182.60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553848.65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1310250.22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553829.70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1310257.13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553833.93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1310277.06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553844.32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1310273.26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553850.62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1310302.37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553863.49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1310361.90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553831.65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1310374.39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553832.67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1310377.38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553805.42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1310392.78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553802.52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553800.61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1310386.57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553774.32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1310396.87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553775.88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1310410.60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553821.53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1310408.30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553824.41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553760.17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1310440.45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553732.05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1310431.99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553700.81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1310422.60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553684.60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553624.34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36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1310404.20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553601.19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1310399.32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553603.82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1310374.52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553627.40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1310379.58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1310371.02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1310356.73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553628.35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1310315.12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553628.35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1310315.00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553656.24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1310313.05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553647.49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1310289.45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553660.45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1310279.72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553642.22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1310284.93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1310294.58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553612.71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1310290.56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553608.61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1310286.18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553585.23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1310304.46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553565.54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1310283.51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553558.50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1310276.02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553577.60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1310253.04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553580.30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1310246.94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553602.93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1310231.67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553616.47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1310222.53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1310230.41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553645.03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1310242.87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553658.33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553660.88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1310245.78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1310249.29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553655.61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1310249.46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553661.86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1310261.70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553668.07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1310277.62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553683.33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1310244.94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553723.70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1310255.63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553762.32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1310203.21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1310137.09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553735.97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1310130.75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553733.99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1310125.30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553727.40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1310107.05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553727.79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1310072.32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553722.49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553705.17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553703.94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553700.16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1309938.27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553696.33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553697.02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553649.62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1309952.34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6680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553641.15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1309954.23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553601.97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553596.45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1309939.91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553595.15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1309934.47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553591.68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1309935.68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1309935.55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553587.88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1309936.30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553585.44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1309937.01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553559.33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553503.22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1309866.34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553380.44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1309904.77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553357.49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1309822.21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553372.73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1309782.04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553361.08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1309712.80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553398.50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1309710.70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553403.40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1309704.98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553414.52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553434.11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1309695.64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553438.43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1309693.07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553458.90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1309695.56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553478.37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1309698.42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553516.35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1309690.56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553547.35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1309675.12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553612.26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1309652.67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553654.19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1309634.73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553689.96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1309570.56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1309568.23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553702.56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553718.65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553750.04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1309597.20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553748.68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1309611.53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553750.36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1309611.69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553748.36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1309632.51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553755.00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1309631.40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553782.95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553832.61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553853.46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1309633.40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553874.77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1309635.97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553939.90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553999.30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554009.38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1309502.59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554011.85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1309479.23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554013.81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1309449.33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554015.78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1309419.27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1309390.29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554033.73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1309274.51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554035.23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1309259.73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553993.63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1309265.54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10</a:t>
            </a:r>
          </a:p>
        </p:txBody>
      </p:sp>
      <p:sp>
        <p:nvSpPr>
          <p:cNvPr id="3" name=""/>
          <p:cNvSpPr/>
          <p:nvPr/>
        </p:nvSpPr>
        <p:spPr>
          <a:xfrm>
            <a:off x="1063752" y="822960"/>
            <a:ext cx="5974080" cy="88879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2.    Подготовка документации по планировке территории осуществляется в соответствии с главой 5 Г рК РФ.</a:t>
            </a:r>
          </a:p>
          <a:p>
            <a:pPr algn="just" indent="469900">
              <a:lnSpc>
                <a:spcPts val="2400"/>
              </a:lnSpc>
              <a:spcAft>
                <a:spcPts val="1050"/>
              </a:spcAft>
            </a:pPr>
            <a:r>
              <a:rPr lang="ru" sz="1400">
                <a:latin typeface="Times New Roman"/>
              </a:rPr>
              <a:t>3.    Состав и содержание документации по планировке территории определяется ГрК РФ.</a:t>
            </a:r>
          </a:p>
          <a:p>
            <a:pPr marL="304800" indent="0">
              <a:lnSpc>
                <a:spcPts val="1632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Раздел 5. Положения о проведении общественных обсуждений или публичных слушаний по вопросам землепользования и застройки</a:t>
            </a:r>
          </a:p>
          <a:p>
            <a:pPr algn="just" indent="469900">
              <a:lnSpc>
                <a:spcPts val="1608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14. Общие положения о порядке проведения общественных обсуждений или публичных слушаний в сфере градостроительной деятельности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1.    В целях соблюдения права человека на благоприятные условия жизнедеятельности, прав и законных интересов правообладателей земельных участков и объектов капитального строительства по проектам правил землепользования и застройки, проектам планировки территории, проектам межевания территории, проектам, предусматривающим внесение изменений в один из указанных утвержденных документов, проектам решений о предоставлении разрешения на условно разрешенный вид использования земельного участка или объекта капитального строительства, проектам решений о предоставлении разрешения на отклонение от предельных параметров разрешенного строительства, реконструкции объектов капитального строительства в соответствии с уставом муниципального образования и (или) нормативным правовым актом представительного органа муниципального образования и с учетом положений ГрК РФ проводятся общественные обсуждения или публичные слушания, за исключением случаев, предусмотренных ГрК РФ и другими федеральными законами.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2.    Порядок проведения общественных обсуждений или публичных слушаний определяется ГрК РФ, Уставом Карачунского сельского поселения Рамонского муниципального района Воронежской области и (или) нормативным правовым актом представительного органа муниципального образования.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5512" y="91440"/>
            <a:ext cx="106680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553912.15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1309274.99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1309283.98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553817.91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553811.38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553964.72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1309170.70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553981.01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1309171.51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1309174.65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554020.08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554021.90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554042.90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554046.50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1309180.63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554094.58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554144.61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1309184.18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554156.10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1309184.50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554175.12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554184.01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1309247.53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554193.89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1309342.58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554197.39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1309394.34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554200.18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1309458.60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554206.00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1309529.39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1309595.72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554229.15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554244.86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554232.89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554203.15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554160.81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554138.71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1309770.92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554268.91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1309808.26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554278.09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1309828.60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554289.83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1309850.80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554295.23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554307.13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1309844.98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554291.20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1309814.44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554280.98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1309788.84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554277.52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554269.84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1309749.73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554261.22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1309711.95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554247.76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1309653.06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554235.52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1309592.14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554224.93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1309526.61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1309457.24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554216.50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1309341.02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554208.16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1309285.77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554203.33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1309244.35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554186.28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1309132.27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91440"/>
            <a:ext cx="1005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3803904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554171.03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1309033.18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554169.32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1309022.62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554167.98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554189.03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1309009.27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554184.66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1308992.61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1308949.00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1308862.73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554192.03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1308861.94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774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05840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194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36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9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169920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978408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65176"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3152" y="27432"/>
            <a:ext cx="774192" cy="5547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00272" y="88392"/>
            <a:ext cx="164592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11</a:t>
            </a:r>
          </a:p>
        </p:txBody>
      </p:sp>
      <p:sp>
        <p:nvSpPr>
          <p:cNvPr id="3" name=""/>
          <p:cNvSpPr/>
          <p:nvPr/>
        </p:nvSpPr>
        <p:spPr>
          <a:xfrm>
            <a:off x="2258568" y="594360"/>
            <a:ext cx="3179064" cy="4968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Общественно-деловая зона села Пекшево - ОД/3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Пекшево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7168+/-296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88392"/>
            <a:ext cx="179832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12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4360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605637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23544"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554244.86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554251.91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1309753.71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554260.41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1309784.37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554138.71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1309770.92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554160.81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554203.15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554232.89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554244.86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4079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24128"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068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13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24784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69848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1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1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28600"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0104" y="9144"/>
            <a:ext cx="496824" cy="7955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15</a:t>
            </a:r>
          </a:p>
        </p:txBody>
      </p:sp>
      <p:sp>
        <p:nvSpPr>
          <p:cNvPr id="3" name=""/>
          <p:cNvSpPr/>
          <p:nvPr/>
        </p:nvSpPr>
        <p:spPr>
          <a:xfrm>
            <a:off x="1021080" y="594360"/>
            <a:ext cx="5638800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улиц, дорог, инженерной и транспортной инфраструктуры села Пекшево - ИТ1/3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Пекшево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15419+/-435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91440"/>
            <a:ext cx="1767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16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235440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41832"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554167.98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1309011.31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554169.32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1309022.62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554171.03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1309033.18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554186.28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554203.33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1309244.35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554208.16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1309285.77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1309341.02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554216.50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1309393.38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1309457.24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554224.93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1309526.61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554235.52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1309592.14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554247.76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1309653.06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554261.22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1309711.95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554269.84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1309749.73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554277.52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554280.98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1309788.84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554291.20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1309814.44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554307.13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1309844.98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554295.23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554289.83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1309850.80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554278.09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1309828.60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554268.91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1309808.26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554260.41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1309784.37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554251.91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1309753.71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554244.86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554229.15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1309656.86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1309595.72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554206.00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1309529.39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1309458.60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554197.39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1309394.34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554193.89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1309342.58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554184.01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1309247.53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554175.12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1309184.14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554155.21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1309012.55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5240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11</a:t>
            </a:r>
          </a:p>
        </p:txBody>
      </p:sp>
      <p:sp>
        <p:nvSpPr>
          <p:cNvPr id="3" name=""/>
          <p:cNvSpPr/>
          <p:nvPr/>
        </p:nvSpPr>
        <p:spPr>
          <a:xfrm>
            <a:off x="1063752" y="826008"/>
            <a:ext cx="5980176" cy="57150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1739900" indent="-711200">
              <a:spcAft>
                <a:spcPts val="1470"/>
              </a:spcAft>
            </a:pPr>
            <a:r>
              <a:rPr lang="ru" b="1" sz="1400">
                <a:latin typeface="Times New Roman"/>
              </a:rPr>
              <a:t>Раздел 6. Положения о внесении изменений в Правила</a:t>
            </a:r>
          </a:p>
          <a:p>
            <a:pPr algn="just" indent="482600">
              <a:spcAft>
                <a:spcPts val="1470"/>
              </a:spcAft>
            </a:pPr>
            <a:r>
              <a:rPr lang="ru" b="1" sz="1400">
                <a:latin typeface="Times New Roman"/>
              </a:rPr>
              <a:t>15.    Основания и порядок внесения изменений в Правила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   Основания для рассмотрения вопроса о внесении изменений в настоящие Правила предусмотрены статьей 33 ГрК РФ.</a:t>
            </a:r>
          </a:p>
          <a:p>
            <a:pPr algn="just" indent="482600">
              <a:lnSpc>
                <a:spcPts val="2400"/>
              </a:lnSpc>
              <a:spcAft>
                <a:spcPts val="1050"/>
              </a:spcAft>
            </a:pPr>
            <a:r>
              <a:rPr lang="ru" sz="1400">
                <a:latin typeface="Times New Roman"/>
              </a:rPr>
              <a:t>2.    Внесение изменений в Правила осуществляется в порядке, предусмотренном</a:t>
            </a:r>
            <a:r>
              <a:rPr lang="ru" sz="1400">
                <a:latin typeface="Times New Roman"/>
              </a:rPr>
              <a:t> статьями 31 </a:t>
            </a:r>
            <a:r>
              <a:rPr lang="ru" sz="1400">
                <a:latin typeface="Times New Roman"/>
              </a:rPr>
              <a:t>и</a:t>
            </a:r>
            <a:r>
              <a:rPr lang="ru" sz="1400">
                <a:latin typeface="Times New Roman"/>
              </a:rPr>
              <a:t> 32 </a:t>
            </a:r>
            <a:r>
              <a:rPr lang="ru" sz="1400">
                <a:latin typeface="Times New Roman"/>
              </a:rPr>
              <a:t>ГрК РФ, с учетом особенностей, установленных статьей 33 ГрК РФ.</a:t>
            </a:r>
          </a:p>
          <a:p>
            <a:pPr marL="1739900" indent="-711200">
              <a:lnSpc>
                <a:spcPts val="1632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Раздел 7. Положения о регулировании иных вопросов землепользования и застройки</a:t>
            </a:r>
          </a:p>
          <a:p>
            <a:pPr algn="just" indent="482600">
              <a:lnSpc>
                <a:spcPts val="1608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16.    Общие принципы регулирования иных вопросов землепользования и застройки на территории Карачунского сельского поселения Рамонского муниципального района Воронежской области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Иные вопросы землепользования и застройки на территории Карачунского сельского поселения Рамонского муниципального района Воронежской области регулируются законодательством Российской Федерации, Воронежской области, муниципальными правовыми актами Карачунского сельского поселения Рамонского муниципального района Воронежской области.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88392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245973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554167.98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1309011.31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4079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14984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18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61360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88136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49936"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1816" y="48768"/>
            <a:ext cx="798576" cy="5273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91440"/>
            <a:ext cx="19202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20</a:t>
            </a:r>
          </a:p>
        </p:txBody>
      </p:sp>
      <p:sp>
        <p:nvSpPr>
          <p:cNvPr id="3" name=""/>
          <p:cNvSpPr/>
          <p:nvPr/>
        </p:nvSpPr>
        <p:spPr>
          <a:xfrm>
            <a:off x="2234184" y="594360"/>
            <a:ext cx="3230880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Зона ритуальных объектов села Пекшево - СН1/3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Пекшево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7894+/-311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88392"/>
            <a:ext cx="17678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21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705307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96696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554413.04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1309345.77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554405.69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1309394.44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554417.95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1309412.82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554407.06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1309418.99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554405.64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1309433.08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554400.08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1309433.04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554311.41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1309439.36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554311.41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1309409.16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554316.93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1309408.23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554316.11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1309392.49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554324.88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1309389.43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554321.20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1309353.77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554394.72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1309347.04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774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78408"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88392"/>
            <a:ext cx="19202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22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115056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96012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28600"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6200" y="6096"/>
            <a:ext cx="502920" cy="80467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477512" y="789432"/>
            <a:ext cx="2563368" cy="8046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72"/>
              </a:lnSpc>
              <a:spcAft>
                <a:spcPts val="15960"/>
              </a:spcAft>
            </a:pPr>
            <a:r>
              <a:rPr lang="ru" sz="1050">
                <a:latin typeface="Times New Roman"/>
              </a:rPr>
              <a:t>Приложение №4 к правилам землепользования и застройки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298448" y="4498848"/>
            <a:ext cx="5504688" cy="11308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848"/>
              </a:lnSpc>
              <a:spcBef>
                <a:spcPts val="15960"/>
              </a:spcBef>
            </a:pPr>
            <a:r>
              <a:rPr lang="ru" sz="1400">
                <a:latin typeface="Times New Roman"/>
              </a:rPr>
              <a:t>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</a:t>
            </a:r>
          </a:p>
          <a:p>
            <a:pPr algn="ctr" indent="0">
              <a:lnSpc>
                <a:spcPts val="1848"/>
              </a:lnSpc>
            </a:pPr>
            <a:r>
              <a:rPr lang="ru" sz="1400">
                <a:latin typeface="Times New Roman"/>
              </a:rPr>
              <a:t>ДЕРЕВНИ ПИСАРЕВКА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289304" y="594360"/>
            <a:ext cx="5117592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застройки индивидуальными жилыми домами деревни Писаревка - Ж1/4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деревня Писаревка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509673 +/- 2499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9753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6345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475232"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558269.33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1308644.56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558301.10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1308694.88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558304.59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1308700.29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558309.76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1308700.48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558316.98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558325.03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1308759.26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558325.42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1308789.26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558325.46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1308819.25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558322.76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1308849.55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558325.41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1308881.33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558325.75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1308911.42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558334.59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1308912.36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558365.61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1309051.91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558413.18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1309176.80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558451.34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1309289.07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558460.93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1309311.38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558476.35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558438.40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558454.90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1309411.82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558453.70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1309471.11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558406.46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1309486.79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558434.90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1309532.17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558468.19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1309585.29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558461.84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1309591.95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558438.84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1309616.05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558384.02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1309636.03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558367.33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1309641.63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558350.28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1309647.35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558281.42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1309708.11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558279.48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1309678.49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558282.54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1309661.02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558249.24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558245.16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1309717.00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558234.80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1309733.54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12</a:t>
            </a:r>
          </a:p>
        </p:txBody>
      </p:sp>
      <p:sp>
        <p:nvSpPr>
          <p:cNvPr id="3" name=""/>
          <p:cNvSpPr/>
          <p:nvPr/>
        </p:nvSpPr>
        <p:spPr>
          <a:xfrm>
            <a:off x="1069848" y="826008"/>
            <a:ext cx="5964936" cy="14356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880"/>
              </a:lnSpc>
            </a:pPr>
            <a:r>
              <a:rPr lang="ru" b="1" sz="1400">
                <a:latin typeface="Times New Roman"/>
              </a:rPr>
              <a:t>ЧАСТЬ II. КАРТА ГРАДОСТРОИТЕЛЬНОГО ЗОНИРОВАНИЯ</a:t>
            </a:r>
          </a:p>
          <a:p>
            <a:pPr algn="just" indent="482600">
              <a:lnSpc>
                <a:spcPts val="2880"/>
              </a:lnSpc>
            </a:pPr>
            <a:r>
              <a:rPr lang="ru" b="1" sz="1400">
                <a:latin typeface="Times New Roman"/>
              </a:rPr>
              <a:t>17. Карты градостроительного зонирования</a:t>
            </a:r>
          </a:p>
          <a:p>
            <a:pPr algn="just" indent="482600">
              <a:lnSpc>
                <a:spcPts val="2424"/>
              </a:lnSpc>
            </a:pPr>
            <a:r>
              <a:rPr lang="ru" sz="1400">
                <a:latin typeface="Times New Roman"/>
              </a:rPr>
              <a:t>1. Карта градостроительного зонирования территории Карачунского сельского поселения Рамонского муниципального района Воронежской области.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558217.55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1309754.18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558202.53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1309765.80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558095.52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558002.84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1309757.10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557958.64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1309761.29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557891.35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557844.02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557822.70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1309802.91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557838.49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557840.21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1309854.39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557830.71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1309853.10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557809.19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1309849.93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557792.27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1309849.44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557776.19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1309849.63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557773.14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1309841.87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557770.27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1309838.38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557683.41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1309860.15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557689.79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1309883.88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557689.40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1309883.98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557667.73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1309889.43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557664.66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1309880.34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557654.75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557651.70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1309875.31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557633.44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557613.76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1309875.59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557601.40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1309875.05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557590.63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1309875.08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557582.15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1309875.86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557578.96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1309876.16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557565.49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1309878.57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557547.62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1309882.01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557537.97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1309885.01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557525.01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1309889.42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557517.69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1309892.04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557516.12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1309892.43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557512.05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1309887.82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557451.35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1309896.41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557385.43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1309928.12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557369.72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1309936.14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557362.23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1309939.09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557350.17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557350.55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1309943.52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557339.41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1309946.66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557327.88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1309949.95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557325.03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1309951.37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557299.15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1309909.46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557333.51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1309876.24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557357.08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1309839.50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05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750417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557364.92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1309828.68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557378.28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1309810.24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557394.79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557454.99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1309732.22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557525.85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1309723.20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557572.90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1309702.54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557582.23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1309695.32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557634.45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1309659.34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557674.91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1309565.36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557733.94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1309512.96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557802.62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1309482.45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557894.70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1309416.62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558002.32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1309304.45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558086.28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1309190.01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558168.98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558181.20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1308879.53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558149.04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1308720.86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558137.26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1308702.95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558191.18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1308671.52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558210.85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1308660.05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558214.52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1308658.19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558220.31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1308655.25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558221.73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1308654.54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558228.17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1308651.27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558229.96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558243.30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1308643.58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558269.33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1308644.56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109472"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6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72440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605562" cy="8598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91440"/>
            <a:ext cx="1005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8</a:t>
            </a:r>
          </a:p>
        </p:txBody>
      </p:sp>
      <p:sp>
        <p:nvSpPr>
          <p:cNvPr id="3" name=""/>
          <p:cNvSpPr/>
          <p:nvPr/>
        </p:nvSpPr>
        <p:spPr>
          <a:xfrm>
            <a:off x="1109472" y="594360"/>
            <a:ext cx="5477256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туристической и санаторно-курортной деятельности деревни Писаревка - Р2/4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деревня Писаревка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7110+/-295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36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9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640689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96696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557891.35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1309767.67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557928.99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1309816.90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557932.95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1309829.67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557933.44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1309852.47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557931.39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1309872.73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557886.84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1309856.29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557852.81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1309846.22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557838.49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1309846.74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557822.70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1309802.91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557844.02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1309788.52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557891.35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1309767.67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996696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92024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91440"/>
            <a:ext cx="1798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10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43072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9728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22504"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88392" y="9144"/>
            <a:ext cx="624840" cy="9966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477512" y="789432"/>
            <a:ext cx="2563368" cy="8046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72"/>
              </a:lnSpc>
              <a:spcAft>
                <a:spcPts val="15960"/>
              </a:spcAft>
            </a:pPr>
            <a:r>
              <a:rPr lang="ru" sz="1050">
                <a:latin typeface="Times New Roman"/>
              </a:rPr>
              <a:t>Приложение №5 к правилам землепользования и застройки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298448" y="4498848"/>
            <a:ext cx="5504688" cy="11003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848"/>
              </a:lnSpc>
              <a:spcBef>
                <a:spcPts val="15960"/>
              </a:spcBef>
            </a:pPr>
            <a:r>
              <a:rPr lang="ru" sz="1400">
                <a:latin typeface="Times New Roman"/>
              </a:rPr>
              <a:t>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</a:t>
            </a:r>
          </a:p>
          <a:p>
            <a:pPr algn="ctr" indent="0">
              <a:lnSpc>
                <a:spcPts val="1848"/>
              </a:lnSpc>
            </a:pPr>
            <a:r>
              <a:rPr lang="ru" sz="1400">
                <a:latin typeface="Times New Roman"/>
              </a:rPr>
              <a:t>СЕЛА СЕННОЕ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514856" y="594360"/>
            <a:ext cx="4657344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застройки индивидуальными жилыми домами села Сенное - Ж1/5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Сенное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1575907 +/- 21969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28016" y="42672"/>
            <a:ext cx="573024" cy="5638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9753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6345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475232"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562024.58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1307857.56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562021.98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1307873.13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561981.70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1307861.71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561951.87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1307942.53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561950.95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1307997.54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561924.82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1308034.63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561903.17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1308112.29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561924.19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1308130.35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561926.48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1308132.32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561894.00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1308137.79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561860.43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1308152.04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561830.78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1308164.63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561782.77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561788.41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561795.60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1308206.45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561812.06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1308226.83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561795.51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1308269.87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561866.95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1308327.11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561799.61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1308529.37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561797.95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1308534.36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561789.18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1308600.79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561734.66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1308575.04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561697.00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1308565.72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561656.27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1308576.28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561622.38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561572.01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1308521.48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561486.58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1308481.92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561432.72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1308467.03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561400.54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1308458.13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561380.60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1308452.62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561437.77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1308388.92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561441.87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561442.48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1308264.75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561422.15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1308260.71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561389.20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561361.28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1308265.50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561348.44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1308246.99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561322.06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1308228.61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561250.71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1308193.70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561215.91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1308180.47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561186.28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1308177.36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561171.07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1308179.19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561160.26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561108.56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1308169.94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561105.18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1308167.87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561089.21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1308173.85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561090.45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1308177.65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561099.08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1308204.14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561161.06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1308249.08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561177.15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1308276.81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561167.31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1308289.29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561132.81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561123.66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561062.59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1308388.14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561055.77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561036.48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1308371.81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561000.88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560976.66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1308310.71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560969.93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1308303.84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560969.21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1308302.89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560965.99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1308298.63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560942.56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1308267.68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560922.63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1308232.20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560919.37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1308226.40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560873.84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1308244.60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560718.09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1308334.11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560623.05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1308400.19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560522.87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1308459.56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560526.17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1308466.82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560513.12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1308474.04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560502.63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1308479.86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560464.69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560444.76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1308522.85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560421.64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560415.00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560394.07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1308528.29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560366.05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1308527.76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560332.94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1308528.63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560390.05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1308607.42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560382.07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560355.70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1308654.78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560347.51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1308664.96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05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560361.78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1308692.24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560339.81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560334.18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1308713.21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560320.34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1308715.36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560313.42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560308.21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1308713.95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560275.63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1308755.43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560293.41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1308761.25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560258.06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1308804.40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560248.49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1308788.56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560234.83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1308804.76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560216.64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1308828.42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560208.09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1308839.56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560188.91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1308854.87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560177.82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1308868.35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560188.48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1308876.92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560158.76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1308901.99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560151.82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560144.64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1308904.14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560132.31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560122.85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1308924.28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560109.98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1308936.91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560095.65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1308949.00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560084.12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1308961.62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560076.08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560060.64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1308980.68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1308991.29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560034.73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1309000.66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560026.68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1309006.93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560013.68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1309018.40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560001.86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559988.38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1309033.91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559971.93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1309044.67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559949.09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559938.79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559900.79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1309060.73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559885.65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1309060.29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559883.69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1309061.09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559870.45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1309027.63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559859.01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1308994.57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1308968.59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559848.94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559831.21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1308847.76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559829.80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1308843.72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559816.75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1308790.10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559777.16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1308742.24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559737.85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1308702.15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559629.42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559647.08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1308631.38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559671.37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1308631.94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559682.69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1308638.00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559689.04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559704.03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1308623.90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559710.44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1308628.03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559726.02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559721.31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1308606.67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559724.32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559751.27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1308594.07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559759.25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559762.99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559801.45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559844.41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1308619.78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559825.05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1308596.44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559874.05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1308606.83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559903.56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559925.33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1308633.30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559932.18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1308634.36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559978.93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559952.29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559998.93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1308522.82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560014.31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1308443.78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1308366.02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559978.90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1308252.03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559988.76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559990.96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1308243.18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560026.74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1308313.28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560043.24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1308334.94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560078.86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1308362.86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560091.72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560111.21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1308384.22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560123.66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1308393.59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560132.67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1308397.92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560158.96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1308395.66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560175.92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1308413.29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560170.77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1308378.33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560159.61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1308385.36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560161.31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1308367.32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1308359.40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560156.52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1308348.37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560148.38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560134.64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1308337.80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560117.05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560098.79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1308336.56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560080.75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1308322.32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560070.46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1308311.38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560056.69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1308293.30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560048.45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1308282.07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1308281.60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1308274.53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560019.67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560016.49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1308195.75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560057.44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1308134.44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560089.10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1307974.95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560137.38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1307982.98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560127.61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1308027.95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560163.15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1308030.16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560165.49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560168.06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1308007.27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560193.43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560195.57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1307996.86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560199.86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1307968.85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1307951.91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560157.82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1307918.95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560128.76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1307862.81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560173.45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560177.42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1307856.61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560208.64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1307901.74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560192.71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1307902.84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560197.75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560203.04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1307917.68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560211.21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1307917.10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560215.25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1307886.57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560209.93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1307856.98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560246.95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1307833.77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560243.94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1307776.22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560270.19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1307780.21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560274.80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1307798.46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560275.75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1307802.22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560278.94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1307814.85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560276.72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1307852.97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560290.43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1307873.17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560313.04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1307882.23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560317.24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560334.81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560385.00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1307751.21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560372.84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1307653.82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560379.11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560343.16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1307595.11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7704" y="210312"/>
            <a:ext cx="1005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560336.93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1307554.63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560335.64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1307542.97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560334.41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1307522.52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560334.18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1307504.81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1307482.39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560333.67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1307450.48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560420.96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1307449.08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560419.88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1307480.98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560418.97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1307518.98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560421.95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1307550.62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560451.61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1307670.58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560470.63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1307673.36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560513.58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1307657.51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560527.14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1307652.51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560552.39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1307637.88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560578.99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1307615.37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560597.79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1307599.46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560601.93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1307595.95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560609.68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1307592.13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560623.02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1307585.57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560662.71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1307577.59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560709.23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1307577.16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560783.84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1307596.79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560809.93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1307608.51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560846.67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1307625.00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560825.58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1307530.35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560826.59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1307507.77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560828.50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1307445.45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560883.02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1307442.37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560919.17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1307392.31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560947.68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1307362.41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560987.17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1307329.86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560989.49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1307319.46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560997.77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1307282.36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561005.81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1307232.31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561066.77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1307237.67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561092.37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1307264.54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561102.71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1307287.30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561111.62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1307341.42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561116.23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1307386.25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561112.42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1307437.10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561103.51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1307484.60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561085.43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1307547.43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561187.21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1307576.85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561180.83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1307622.95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561217.53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1307629.54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561219.97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1307701.50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561230.60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1308014.37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9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561310.15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1308040.44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561431.64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1308080.25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561448.50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1308035.34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561458.12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1308009.72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561391.81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1307970.54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561436.96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1307907.46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561368.91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561395.57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1307813.84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561448.24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1307839.61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561487.39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1307767.27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561415.85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1307709.50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561424.15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561468.29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1307708.17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561513.29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1307626.46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561470.77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1307600.60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561484.00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1307563.22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561525.52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1307572.15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561571.24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1307475.20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561592.36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1307471.61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561594.50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1307424.17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561588.26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1307386.13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561632.47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1307412.81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561638.53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1307429.69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561642.92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1307448.28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561680.96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1307460.43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561712.47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1307470.50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561727.89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1307493.23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561728.95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1307519.48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561724.06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1307642.30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561724.29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561726.03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1307776.92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561729.53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1307790.44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561752.53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1307810.55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561782.27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1307826.36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561822.13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561969.41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1307848.34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562024.58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1307857.56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1307797.14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560536.37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1307829.16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560517.74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1307836.43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560520.08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1307842.42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560535.92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1307883.01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560515.35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1307893.50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560490.62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1307903.69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560470.20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1307857.89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560464.53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1307845.18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560461.88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1307846.28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10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4404360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560450.70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1307850.82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560441.84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1307829.05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560453.05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1307824.48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1307797.14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560206.31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560239.70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1308557.03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560183.50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560169.22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560178.25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560206.31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106424"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6764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11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72440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4823" y="17929"/>
            <a:ext cx="666377" cy="101002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14</a:t>
            </a:r>
          </a:p>
        </p:txBody>
      </p:sp>
      <p:sp>
        <p:nvSpPr>
          <p:cNvPr id="3" name=""/>
          <p:cNvSpPr/>
          <p:nvPr/>
        </p:nvSpPr>
        <p:spPr>
          <a:xfrm>
            <a:off x="1066800" y="819912"/>
            <a:ext cx="5964936" cy="8138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2. Карта градостроительного зонирования с отображением зон с особыми условиями использования территории Карачунского сельского поселения Рамонского муниципального района Воронежской области.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068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13</a:t>
            </a:r>
          </a:p>
        </p:txBody>
      </p:sp>
      <p:sp>
        <p:nvSpPr>
          <p:cNvPr id="3" name=""/>
          <p:cNvSpPr/>
          <p:nvPr/>
        </p:nvSpPr>
        <p:spPr>
          <a:xfrm>
            <a:off x="2313432" y="594360"/>
            <a:ext cx="3105912" cy="4968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Общественно-деловая зона села Сенное - ОД/5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Сенное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9032+/-333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88392"/>
            <a:ext cx="17678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14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8406384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42416"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560522.55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1307797.14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560536.37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1307829.16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560517.74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1307836.43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560520.08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1307842.42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560535.92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1307883.01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560515.35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1307893.50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560490.62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1307903.69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560470.20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1307857.89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560464.53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1307845.18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560461.88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1307846.28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560450.70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1307850.82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560441.84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1307829.05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560453.05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1307824.48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560522.55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1307797.14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560206.31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560239.70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1308557.03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560183.50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560169.22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560178.25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560206.31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4079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32688"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194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15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133344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987552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19456"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627888" y="85344"/>
            <a:ext cx="396240" cy="16459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i="1" sz="1800" spc="-50">
                <a:latin typeface="Garamond"/>
              </a:rPr>
              <a:t>тяш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88392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17</a:t>
            </a:r>
          </a:p>
        </p:txBody>
      </p:sp>
      <p:sp>
        <p:nvSpPr>
          <p:cNvPr id="3" name=""/>
          <p:cNvSpPr/>
          <p:nvPr/>
        </p:nvSpPr>
        <p:spPr>
          <a:xfrm>
            <a:off x="1075944" y="594360"/>
            <a:ext cx="5535168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улиц, дорог, инженерной и транспортной инфраструктуры села Сенное - ИТ1/5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Сенное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9498+/-1706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18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816559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33272"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560016.49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1308195.75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560019.67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1308205.77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1308274.53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1308281.60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560048.45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1308282.07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560048.86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1308282.16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560056.69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1308293.30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560070.46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1308311.38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560080.75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1308322.32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560098.79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1308336.56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560117.05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1308344.52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560134.64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1308337.80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560148.38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560156.52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1308348.37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1308359.40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560161.31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1308367.32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560159.61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1308385.36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560170.77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1308378.33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560175.92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1308413.29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560158.96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1308395.66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560132.67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1308397.92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560123.66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1308393.59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560111.21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1308384.22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560091.72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560078.86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1308362.86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560043.24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1308334.94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560026.74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1308313.28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559990.96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1308243.18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559988.76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560016.49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1308195.75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91440"/>
            <a:ext cx="1767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19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2081784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46888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24128"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91440"/>
            <a:ext cx="19202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20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61360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69848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1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1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65176"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94488" y="60960"/>
            <a:ext cx="612648" cy="9326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000">
                <a:latin typeface="Times New Roman"/>
              </a:rPr>
              <a:t>22</a:t>
            </a:r>
          </a:p>
        </p:txBody>
      </p:sp>
      <p:sp>
        <p:nvSpPr>
          <p:cNvPr id="3" name=""/>
          <p:cNvSpPr/>
          <p:nvPr/>
        </p:nvSpPr>
        <p:spPr>
          <a:xfrm>
            <a:off x="1520952" y="594360"/>
            <a:ext cx="4639056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Зона рекреационного назначения - объектов отдыха села Сенное - Р1/5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Сенное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52707 +/- 4018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31064" y="42672"/>
            <a:ext cx="579120" cy="5638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59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000">
                <a:latin typeface="Times New Roman"/>
              </a:rPr>
              <a:t>23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6345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475232"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560539.94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1308497.32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1308496.98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1308496.08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560513.13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1308506.82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560484.74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560432.59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1308578.44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560398.23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1308618.70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560332.94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1308528.63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560366.05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1308527.76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560394.07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1308528.29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560415.00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560421.64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560444.76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1308522.85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560464.69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560502.63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1308479.86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560513.12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1308474.04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560526.17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1308466.82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560538.11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1308493.25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560539.94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1308497.32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559883.69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1309061.09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559874.46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1309064.95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559864.22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1309073.71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559858.21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1309083.65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559854.34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1309094.46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559835.52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1309106.02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559779.50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1309035.60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559759.70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1308927.70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559721.56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559642.99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559619.14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1308694.63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559629.42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559737.85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559777.16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1308742.24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000">
                <a:latin typeface="Times New Roman"/>
              </a:rPr>
              <a:t>24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402031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559816.75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1308790.10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559829.80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1308843.72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559831.21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1308847.76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559848.94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1308968.59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559859.01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1308994.57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559870.45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1309027.63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559883.69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1309061.09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106424"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897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000">
                <a:latin typeface="Times New Roman"/>
              </a:rPr>
              <a:t>25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72440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88392"/>
            <a:ext cx="18592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27</a:t>
            </a:r>
          </a:p>
        </p:txBody>
      </p:sp>
      <p:sp>
        <p:nvSpPr>
          <p:cNvPr id="3" name=""/>
          <p:cNvSpPr/>
          <p:nvPr/>
        </p:nvSpPr>
        <p:spPr>
          <a:xfrm>
            <a:off x="2289048" y="594360"/>
            <a:ext cx="3130296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Зона ритуальных объектов села Сенное - СН1/5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Сенное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12918+/-398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4681" y="18227"/>
            <a:ext cx="640992" cy="10024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91440"/>
            <a:ext cx="18592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28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4360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579729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23544"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4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560372.84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1307653.82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560385.00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1307751.21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560373.95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1307745.38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560218.18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1307731.58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560221.21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1307689.21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560243.41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1307667.12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560258.14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560372.84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1307653.82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774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60120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194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91440"/>
            <a:ext cx="18592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29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4360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060192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932688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01168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91440" y="9144"/>
            <a:ext cx="618744" cy="993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477512" y="789432"/>
            <a:ext cx="2563368" cy="8046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72"/>
              </a:lnSpc>
              <a:spcAft>
                <a:spcPts val="15960"/>
              </a:spcAft>
            </a:pPr>
            <a:r>
              <a:rPr lang="ru" sz="1050">
                <a:latin typeface="Times New Roman"/>
              </a:rPr>
              <a:t>Приложение №6 к правилам землепользования и застройки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298448" y="4498848"/>
            <a:ext cx="5504688" cy="11308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848"/>
              </a:lnSpc>
              <a:spcBef>
                <a:spcPts val="15960"/>
              </a:spcBef>
            </a:pPr>
            <a:r>
              <a:rPr lang="ru" sz="1400">
                <a:latin typeface="Times New Roman"/>
              </a:rPr>
              <a:t>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</a:t>
            </a:r>
          </a:p>
          <a:p>
            <a:pPr algn="ctr" indent="0">
              <a:lnSpc>
                <a:spcPts val="1848"/>
              </a:lnSpc>
            </a:pPr>
            <a:r>
              <a:rPr lang="ru" sz="1400">
                <a:latin typeface="Times New Roman"/>
              </a:rPr>
              <a:t>ДЕРЕВНИ СИТНАЯ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5512" y="88392"/>
            <a:ext cx="109728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395984" y="594360"/>
            <a:ext cx="4901184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застройки индивидуальными жилыми домами деревни Ситная - Ж1/6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деревня Ситная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401669+/-2218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16</a:t>
            </a:r>
          </a:p>
        </p:txBody>
      </p:sp>
      <p:sp>
        <p:nvSpPr>
          <p:cNvPr id="3" name=""/>
          <p:cNvSpPr/>
          <p:nvPr/>
        </p:nvSpPr>
        <p:spPr>
          <a:xfrm>
            <a:off x="1066800" y="822960"/>
            <a:ext cx="5967984" cy="5059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520700">
              <a:lnSpc>
                <a:spcPts val="2424"/>
              </a:lnSpc>
            </a:pPr>
            <a:r>
              <a:rPr lang="ru" sz="1400">
                <a:latin typeface="Times New Roman"/>
              </a:rPr>
              <a:t>2.1. На территории Карачунского сельского поселения Рамонского муниципального района Воронежской области располагаются следующие</a:t>
            </a:r>
          </a:p>
        </p:txBody>
      </p:sp>
      <p:sp>
        <p:nvSpPr>
          <p:cNvPr id="4" name=""/>
          <p:cNvSpPr/>
          <p:nvPr/>
        </p:nvSpPr>
        <p:spPr>
          <a:xfrm>
            <a:off x="1069848" y="1432560"/>
            <a:ext cx="4507992" cy="20116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latin typeface="Times New Roman"/>
              </a:rPr>
              <a:t>особо охраняемые природные территории (далее - ООПТ):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1008888" y="1719072"/>
          <a:ext cx="6016752" cy="4062984"/>
        </p:xfrm>
        <a:graphic>
          <a:graphicData uri="http://schemas.openxmlformats.org/drawingml/2006/table">
            <a:tbl>
              <a:tblPr/>
              <a:tblGrid>
                <a:gridCol w="341376"/>
                <a:gridCol w="1709928"/>
                <a:gridCol w="2072640"/>
                <a:gridCol w="1892808"/>
              </a:tblGrid>
              <a:tr h="350520"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b="1" sz="950">
                          <a:latin typeface="Times New Roman"/>
                        </a:rPr>
                        <a:t>Наименование ООПТ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Сведения о границах территории ООПТ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266700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Сведения о границах охранной зоны ООПТ</a:t>
                      </a:r>
                    </a:p>
                  </a:txBody>
                  <a:tcPr marL="0" marR="0" marT="0" marB="0" anchor="b"/>
                </a:tc>
              </a:tr>
              <a:tr h="17739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Памятник природы областного значения -«Участок р. Воронеж»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Постановление правительства Воронежской области от 21.02.2018 № 180 «Об утверждении границ и режимов особой охраны территорий отдельных памятников природы областного значения и о внесении изменений в постановление администрации Воронежской области от 28.05.1998 № 500»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</a:tr>
              <a:tr h="1938528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Дендрологический парк областного значения «Опытный дендрарий Автон-11»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Постановление правительства Воронежской области от 29.10.2018 № 942 «Об утверждении границ и режимов особой охраны отдельных особо охраняемых природных территорий областного значения и о внесении изменений в отдельные постановления администрации и правительства Воронежской области»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"/>
          <p:cNvSpPr/>
          <p:nvPr/>
        </p:nvSpPr>
        <p:spPr>
          <a:xfrm>
            <a:off x="1063752" y="6108192"/>
            <a:ext cx="5971032" cy="35722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520700">
              <a:lnSpc>
                <a:spcPts val="2400"/>
              </a:lnSpc>
              <a:spcBef>
                <a:spcPts val="1680"/>
              </a:spcBef>
            </a:pPr>
            <a:r>
              <a:rPr lang="ru" sz="1400">
                <a:latin typeface="Times New Roman"/>
              </a:rPr>
              <a:t>Населенные пункты село Карачун, деревня Писаревка, село Сенное частично расположены в границах ООПТ - памятник природы областного значения - «Участок р. Воронеж».</a:t>
            </a:r>
          </a:p>
          <a:p>
            <a:pPr algn="just" indent="431800">
              <a:lnSpc>
                <a:spcPts val="2400"/>
              </a:lnSpc>
            </a:pPr>
            <a:r>
              <a:rPr lang="ru" sz="1400">
                <a:latin typeface="Times New Roman"/>
              </a:rPr>
              <a:t>Правовой режим использования земельных участков, расположенных в границах ООПТ определяется постановлением правительства Воронежской области от 21.02.2018 № 180 «Об утверждении границ и режимов особой охраны территорий отдельных памятников природы областного значения и о внесении изменений в постановление администрации Воронежской области от 28.05.1998 № 500», в соответствии с Федеральным законом от 14.03.1995 № 33-ФЗ «Об особо охраняемых природных территориях», при этом градостроительные регламенты в отношении такой территории настоящими Правилами не устанавливаются.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91440"/>
            <a:ext cx="1005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25372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60120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557218.80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1308615.80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557233.43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1308646.20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557340.28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1308868.27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557385.29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1308966.13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557517.92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1309247.74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557523.79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1309344.31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557528.09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1309391.98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557535.13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1309461.43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557542.34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1309538.81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557550.53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1309607.32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557506.56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1309609.42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557438.18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1309626.14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557432.16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1309615.19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557428.70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1309605.91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557392.42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1309617.25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557386.07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1309643.81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557379.22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1309672.50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557366.41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1309726.18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557365.67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1309729.23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557359.42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1309755.37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557358.79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1309758.01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557377.55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557364.32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1309798.36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557364.49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557378.28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1309810.24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557364.92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1309828.68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557357.08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557327.52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1309816.06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557318.17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1309826.21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557314.78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557312.99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1309836.04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557308.51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1309837.94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557304.26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1309838.33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557293.57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1309839.28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557286.59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1309844.06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557289.41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1309875.21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2464" y="88392"/>
            <a:ext cx="109728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7757160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557291.03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1309893.12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557287.99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1309894.56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557289.07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1309896.37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557260.90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1309912.93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557231.13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557137.48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1309923.56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557138.93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1309951.50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557108.32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1309957.28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557083.24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1309962.02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557008.64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557023.57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1309905.68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557034.92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557007.30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556999.10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557024.44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557046.67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1309639.07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557180.34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1309550.58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557161.45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1309459.46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557141.33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1309390.40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557160.69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1309305.23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557157.22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1309222.25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557104.79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1309049.01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557097.17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1309023.85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557096.76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1308972.24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557094.77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1308924.17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557094.34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1308859.15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557096.80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1308816.06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557099.16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1308790.38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557111.85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557112.49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557113.48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1308682.48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557116.50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1308673.45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557128.61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1308637.25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557160.33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557174.52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1308639.01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557175.10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1308639.03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557198.98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1308639.97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557214.72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1308620.78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557218.80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1308615.80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36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199948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46888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41832"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6680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6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160776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24128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10312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0104" y="60960"/>
            <a:ext cx="990600" cy="6553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477512" y="789432"/>
            <a:ext cx="2563368" cy="8046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72"/>
              </a:lnSpc>
              <a:spcAft>
                <a:spcPts val="15960"/>
              </a:spcAft>
            </a:pPr>
            <a:r>
              <a:rPr lang="ru" sz="1050">
                <a:latin typeface="Times New Roman"/>
              </a:rPr>
              <a:t>Приложение №7 к правилам землепользования и застройки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234440" y="4498848"/>
            <a:ext cx="5632704" cy="13350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848"/>
              </a:lnSpc>
              <a:spcBef>
                <a:spcPts val="15960"/>
              </a:spcBef>
            </a:pPr>
            <a:r>
              <a:rPr lang="ru" sz="1400">
                <a:latin typeface="Times New Roman"/>
              </a:rPr>
              <a:t>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ЗОН, РАСПОЛОЖЕННЫХ ЗА ГРАНИЦАМИ НАСЕЛЕННЫХ ПУНКТОВ НА ТЕРРИТОРИИ КАРАЧУНСКОГО СЕЛЬСКОГО ПОСЕЛЕНИЯ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737360" y="594360"/>
            <a:ext cx="4227576" cy="11917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ОПИСАНИЕ МЕСТОПОЛОЖЕНИЯ ГРАНИЦ</a:t>
            </a:r>
          </a:p>
          <a:p>
            <a:pPr algn="ctr" indent="0">
              <a:lnSpc>
                <a:spcPts val="1512"/>
              </a:lnSpc>
            </a:pPr>
            <a:r>
              <a:rPr lang="ru" sz="1050">
                <a:latin typeface="Times New Roman"/>
              </a:rPr>
              <a:t>Зона улиц, дорог, инженерной и транспортной инфраструктуры за границами населенных пунктов - ИТ1 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316204 +/- 9841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9753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6345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475232"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560016.49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1308195.75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559988.76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1308237.27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559981.86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1308218.83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559974.98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1308193.90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559959.04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1308093.11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559945.45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559941.51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1308018.25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559938.58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1308001.93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559944.49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1308000.90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559927.22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1307908.86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559901.95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1307774.22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559882.88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1307738.94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559875.59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1307744.41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1307736.87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559867.67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1307721.97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559850.99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1307705.28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559834.08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559718.27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1307689.61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559696.69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559664.38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1307731.37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559652.75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1307750.95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559575.27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1307915.70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559578.80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559582.79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1307920.23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559600.25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559605.79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1307920.15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559615.71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1307917.65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559621.98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1307915.79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559627.85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559635.78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1307914.48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559640.75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1307915.26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559645.89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559652.46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1307918.05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559658.52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1307920.45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559661.29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559684.67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1307940.10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559692.17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1307945.43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559704.01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1307948.98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559713.39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1307952.09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559748.84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1307959.48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559773.37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1307964.73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559772.51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1307975.67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559745.36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1307971.80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559734.26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1307968.90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559710.27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1307962.64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559700.70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1307959.47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559687.27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559676.34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559658.67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1307933.22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559651.71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1307927.04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559638.78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559635.17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559628.97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1307925.81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559624.43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1307926.53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559618.50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1307928.30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559613.06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1307929.54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559608.27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559602.91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559598.18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559584.64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1307935.99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559584.13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559559.84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1307938.40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559541.33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1307933.00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559408.04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1307895.15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559297.45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1307873.16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559265.95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559221.66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1307862.65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559182.75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559034.13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558921.17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558875.00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1307855.82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558830.33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1307870.32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558803.08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1307883.25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558768.83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1307898.72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558635.38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1308001.06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558595.87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1308026.14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558534.29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1308055.60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558421.86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1308091.79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558403.59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1308097.94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558292.96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1308140.20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558260.06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1308151.92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05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558167.71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1308189.00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558121.93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1308204.89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558066.27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558038.85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558010.95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1308246.20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557978.83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1308258.73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557980.17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1308264.03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557981.12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557986.51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1308275.26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557998.58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1308293.99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558012.13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1308314.83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558033.43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1308347.68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558067.33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1308399.10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558091.45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1308435.08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558122.26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1308482.98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558143.59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1308513.91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558156.07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1308533.17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558167.04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1308549.62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558185.48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1308578.78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558191.53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558200.23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1308605.31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558212.90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1308630.55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558220.31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558214.51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1308658.18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558211.15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1308646.97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558204.11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1308630.12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558199.93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1308620.74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558191.56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1308602.28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558183.74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1308588.84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558164.40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1308558.47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558144.85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558099.09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1308460.62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558078.27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1308429.72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558044.38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558006.72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557987.11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1308289.33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557973.56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557970.44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1308263.52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557969.31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1308262.44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557937.48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1308274.85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557896.44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557877.90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1308290.16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557753.97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557705.16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1308366.94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557690.39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1308375.55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557376.34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1308318.42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557151.10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1308275.69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557118.57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1308268.48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17</a:t>
            </a:r>
          </a:p>
        </p:txBody>
      </p:sp>
      <p:sp>
        <p:nvSpPr>
          <p:cNvPr id="3" name=""/>
          <p:cNvSpPr/>
          <p:nvPr/>
        </p:nvSpPr>
        <p:spPr>
          <a:xfrm>
            <a:off x="1066800" y="822960"/>
            <a:ext cx="5964936" cy="5059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2424"/>
              </a:lnSpc>
            </a:pPr>
            <a:r>
              <a:rPr lang="ru" sz="1400">
                <a:latin typeface="Times New Roman"/>
              </a:rPr>
              <a:t>2.2. На территории Карачунского сельского поселения Рамонского муниципального района Воронежской области располагаются следующие</a:t>
            </a:r>
          </a:p>
        </p:txBody>
      </p:sp>
      <p:sp>
        <p:nvSpPr>
          <p:cNvPr id="4" name=""/>
          <p:cNvSpPr/>
          <p:nvPr/>
        </p:nvSpPr>
        <p:spPr>
          <a:xfrm>
            <a:off x="1069848" y="1432560"/>
            <a:ext cx="2417064" cy="20116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latin typeface="Times New Roman"/>
              </a:rPr>
              <a:t>объекты культурного наследия: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1008888" y="1719072"/>
          <a:ext cx="6019800" cy="7598664"/>
        </p:xfrm>
        <a:graphic>
          <a:graphicData uri="http://schemas.openxmlformats.org/drawingml/2006/table">
            <a:tbl>
              <a:tblPr/>
              <a:tblGrid>
                <a:gridCol w="405384"/>
                <a:gridCol w="1447800"/>
                <a:gridCol w="1328928"/>
                <a:gridCol w="1594104"/>
                <a:gridCol w="1243584"/>
              </a:tblGrid>
              <a:tr h="975360"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889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Наименование</a:t>
                      </a:r>
                    </a:p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объекта</a:t>
                      </a:r>
                    </a:p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культурного</a:t>
                      </a:r>
                    </a:p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наследия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Сведения о границах территории объекта культурного наследия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Сведения о границах защитной зоны объекта культурного наследия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Сведения о границах зоны охраны объекта культурного наследия</a:t>
                      </a:r>
                    </a:p>
                  </a:txBody>
                  <a:tcPr marL="0" marR="0" marT="0" marB="0"/>
                </a:tc>
              </a:tr>
              <a:tr h="4343400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Церковь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Владимирской иконы Божией Матери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управления по охране объектов культурного наследия Воронежской области от 18.11.2020 № 71-01-07/544 «Об утверждении границ территории объектов культурного наследия регионального значения, расположенных на территории Рамонского муниципального района Воронежской области» (далее -приказ от 18.11.2020 № 71-01-07/544)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управления по охране объектов культурного наследия Воронежской области от 04.12.2019 № 71-01-07/339 «Об утверждении графического описания местоположения границ (с перечнем координат характерных точек этих границ) защитных зон объектов культурного наследия, расположенных на территории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Воронежской области» (далее - приказ от 04.12.2019 № 71-01-07/339)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</a:tr>
              <a:tr h="649224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Школа земская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от 18.11.2020 № 71-01-07/544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от 04.12.2019 № 71-01-07/339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</a:tr>
              <a:tr h="646176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Школа приходская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от 18.11.2020 № 71-01-07/544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от 04.12.2019 № 71-01-07/339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</a:tr>
              <a:tr h="490728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Церковь Богоявления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от 04.12.2019 № 71-01-07/339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Церковь Михаила Архангела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Установлена приказом от 04.12.2019 № 71-01-07/339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Не установлена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557096.51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1308261.49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557079.17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1308252.43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557032.09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1308226.37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556759.53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1308082.22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556694.94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1308046.65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556490.58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1307968.28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556219.10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1307867.40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555948.50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1307770.72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555864.78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1307740.63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555626.71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1307700.87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555596.74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555581.04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555560.76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1307701.18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555547.99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1307708.30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555398.25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1307816.31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555070.05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1308053.28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554933.05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1308144.38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554927.86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1308147.77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554920.26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1308152.74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554526.01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1308412.22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554171.31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1308474.26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554114.75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1308490.00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554112.89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1308493.47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554113.02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554130.85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1308662.94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554136.86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1308735.29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554146.13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1308830.73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554156.60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554167.98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554155.21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1309012.55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554175.83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1309184.14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554175.12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1309184.15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554174.76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1309181.59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554168.24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1309135.07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554152.24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1309035.45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554151.21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1309025.14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554138.73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1308917.23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554128.26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1308832.83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554118.94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1308736.97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554112.94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1308664.78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554095.13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1308501.13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554092.87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1308496.63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554088.53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1308494.50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554064.35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1308501.49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554055.99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1308503.11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554053.26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1308498.35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554043.53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1308482.86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554164.73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1308463.71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554405.31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1308425.75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554503.16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1308405.83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554524.20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1308399.45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554927.80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1308136.47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554927.40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1308125.42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554939.53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1308115.67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555002.12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1308071.84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555058.31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1308031.80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555106.11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1307998.60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555164.51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555210.28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1307925.19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555260.46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1307890.03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555305.82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555347.81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1307828.96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555387.13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1307800.91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555398.16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1307793.46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555451.34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1307756.32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555537.32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1307692.57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555552.48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1307684.04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555554.53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1307683.20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555577.26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1307676.77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555580.09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1307676.42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555599.21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1307677.01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555869.66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1307720.73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555954.91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1307752.83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556225.66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1307849.57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556497.34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1307950.52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556703.53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1308029.70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556768.62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1308065.54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557041.21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1308209.71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557088.27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557104.54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1308244.25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557123.81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1308250.22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557154.78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1308257.05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557379.81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1308299.74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557688.72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1308356.01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557687.48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1308342.98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557747.50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1308326.16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557930.61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1308257.13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558004.04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558033.23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558055.24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1308212.60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558071.88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1308205.87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558115.39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1308187.90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558161.48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1308171.90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558250.44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1308136.10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558285.73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1308123.50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558391.01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1308083.27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7704" y="210312"/>
            <a:ext cx="1005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558413.99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1308075.25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558527.25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1308039.08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558586.84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1308010.31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558625.29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1307985.91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558745.04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1307895.54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558773.75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1307876.39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558800.17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1307863.65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558822.05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1307853.87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558871.45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1307837.91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558958.99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559055.36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1307839.15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559222.72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559270.11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1307848.44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559338.49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559433.01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1307886.06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559544.31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1307914.43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559585.80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1307816.74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559614.15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1307758.83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559627.65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1307736.47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559662.31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559685.54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1307679.74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559734.19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1307657.09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559790.80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1307650.34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559818.68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1307655.83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559845.47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1307663.80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559871.14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1307677.12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559889.58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1307696.84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559906.82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1307718.08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559919.49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1307742.32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559927.17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1307769.07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559952.21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1307908.24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559968.13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1307996.75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559974.04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1307995.73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559976.94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559973.01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1308012.58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559982.17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1308063.55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559995.24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1308092.06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560004.47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1308135.27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560006.29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1308159.69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560012.41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1308182.90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560016.49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1308195.75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552555.35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1308892.58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552538.86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1308888.76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552520.37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1308884.48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552557.07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1308749.28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552593.19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1308613.23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552599.05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1308596.55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9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552600.09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1308588.61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552517.96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1308576.70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552422.69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1308571.22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552281.63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1308551.92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552169.06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1308526.57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552159.54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1308526.21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552131.59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1308519.89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552130.04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1308525.21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552115.77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1308524.68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552097.22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1308516.59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551838.19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1308492.49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551547.20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1308459.97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551545.51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1308459.51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551547.72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1308446.54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551549.18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1308441.08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551552.32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1308441.91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551550.47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1308449.40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552601.28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1308563.64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552616.78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1308562.91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552634.27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1308444.26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552647.33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1308374.82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552675.29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1308229.95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552698.17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1308112.08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552719.14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1308007.57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552747.41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1307863.37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552795.69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1307621.01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552826.82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1307464.74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552870.03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1307246.79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552891.00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1307147.04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552918.94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1307009.54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552952.28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1306844.15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552971.94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1306735.36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552995.11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1306594.80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553009.71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1306493.82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553018.32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1306439.94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553037.41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1306339.72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553061.88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1306216.14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553087.29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1306086.88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553120.33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1305917.22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553144.15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1305801.93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553165.42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1305691.78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553189.57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1305565.34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553204.03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1305491.90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553213.65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1305441.75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553224.70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1305393.50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553247.41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1305287.28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553280.42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1305126.34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553316.63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1304937.70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10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553360.79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1304712.15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553390.97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1304560.60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553437.04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1304337.57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553466.26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1304199.08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553482.14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1304122.27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553508.82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1303987.30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553530.42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1303880.88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553561.21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1303727.54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553578.00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1303636.31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553592.53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1303534.33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553598.69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1303399.29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553598.32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1303350.15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553599.17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1303299.78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553600.43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1303055.20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553600.43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1302973.56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553602.02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1302751.84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553602.97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1302414.84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553603.60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1302314.58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553602.66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1302274.00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553600.64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1302260.69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553596.59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1302248.27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553587.15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1302228.16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553577.26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1302211.14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553562.88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1302203.95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553544.12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1302196.64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553586.61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1302195.69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553590.12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1302197.44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553603.11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1302219.80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553613.36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1302241.63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553618.21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1302256.52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553620.63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1302272.43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553621.60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1302314.43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553620.97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1302414.92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553620.02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1302751.93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553618.43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1302973.63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553618.43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1303055.25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553617.17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1303299.83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1303349.83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553616.69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1303399.79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1303536.01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553595.77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1303639.21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553578.89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1303730.94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553548.06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1303884.44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553526.46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1303990.83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553499.78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1304125.84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553483.88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1304202.76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553454.66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1304341.25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553408.61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1304564.18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6764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11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553378.44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1304715.64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553334.30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1304941.13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553298.08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1305129.84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553265.02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1305290.97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553242.30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1305397.25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553232.71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1305446.51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553221.68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1305495.47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553207.24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1305568.77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553183.10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1305695.17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553161.80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1305805.45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553137.98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1305920.76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553104.95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1306090.33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553079.54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1306219.62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553055.08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1306343.16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553036.05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1306443.05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553027.51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1306496.53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553012.90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1306597.56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552989.68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1306738.42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552969.96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1306847.53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552936.59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1307013.11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552908.63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1307150.68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552887.67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1307250.40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552844.47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1307468.24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552813.34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1307624.52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552765.06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1307866.86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552736.79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1308011.07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552715.83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1308115.57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552692.96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1308233.37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552665.02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1308378.19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552652.03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1308447.24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552634.92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1308563.30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552743.19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1308563.91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552989.26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1308530.09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553118.83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1308527.29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553613.48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1308520.83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553661.21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1308518.60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553674.23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553674.28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1308524.40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553676.79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1308532.78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553588.58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1308531.44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553219.28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1308546.25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553138.82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1308558.07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552994.12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552898.49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1308576.46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552824.46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1308574.42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552657.43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1308590.44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552608.02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1308595.18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552555.35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1308892.58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208483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106424"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6764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13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72440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2908" y="85060"/>
            <a:ext cx="613651" cy="92351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4823" y="17929"/>
            <a:ext cx="663388" cy="101002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087368" y="469392"/>
            <a:ext cx="1036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243584" y="819912"/>
            <a:ext cx="5800344" cy="40843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160"/>
              </a:lnSpc>
            </a:pPr>
            <a:r>
              <a:rPr lang="ru" sz="1400">
                <a:latin typeface="Times New Roman"/>
              </a:rPr>
              <a:t>области», с учетом заключения о результатах общественных обсуждений</a:t>
            </a:r>
          </a:p>
          <a:p>
            <a:pPr algn="just" indent="0">
              <a:lnSpc>
                <a:spcPts val="2160"/>
              </a:lnSpc>
            </a:pPr>
            <a:r>
              <a:rPr lang="ru" sz="1400">
                <a:latin typeface="Times New Roman"/>
              </a:rPr>
              <a:t>или публичных слушаний от_№_</a:t>
            </a:r>
          </a:p>
          <a:p>
            <a:pPr algn="just" indent="0">
              <a:lnSpc>
                <a:spcPts val="2160"/>
              </a:lnSpc>
            </a:pPr>
            <a:r>
              <a:rPr lang="ru" sz="1400">
                <a:latin typeface="Times New Roman"/>
              </a:rPr>
              <a:t>п р и к а з ы в а ю:</a:t>
            </a:r>
          </a:p>
          <a:p>
            <a:pPr algn="just" indent="571500">
              <a:lnSpc>
                <a:spcPts val="2160"/>
              </a:lnSpc>
            </a:pPr>
            <a:r>
              <a:rPr lang="ru" sz="1400">
                <a:latin typeface="Times New Roman"/>
              </a:rPr>
              <a:t>1.    Внести в приказ департамента архитектуры и градостроительства Воронежской области от 25.11.2020 № 45-01-04/924 «Об утверждении правил землепользования и застройки Карачунского сельского поселения Рамонского муниципального района Воронежской области» изменения, изложив правила землепользования и застройки Карачунского сельского поселения Рамонского муниципального района Воронежской области в редакции согласно приложению к настоящему приказу.</a:t>
            </a:r>
          </a:p>
          <a:p>
            <a:pPr algn="just" indent="571500">
              <a:lnSpc>
                <a:spcPts val="2160"/>
              </a:lnSpc>
              <a:spcAft>
                <a:spcPts val="2940"/>
              </a:spcAft>
            </a:pPr>
            <a:r>
              <a:rPr lang="ru" sz="1400">
                <a:latin typeface="Times New Roman"/>
              </a:rPr>
              <a:t>2.    Контроль исполнения настоящего приказа возложить на заместителя руководителя департамента архитектуры и градостроительства Воронежской области - начальника отдела территориального планирования Беляеву С.М.</a:t>
            </a:r>
          </a:p>
        </p:txBody>
      </p:sp>
      <p:sp>
        <p:nvSpPr>
          <p:cNvPr id="4" name=""/>
          <p:cNvSpPr/>
          <p:nvPr/>
        </p:nvSpPr>
        <p:spPr>
          <a:xfrm>
            <a:off x="1243584" y="5538216"/>
            <a:ext cx="2688336" cy="60350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08"/>
              </a:lnSpc>
              <a:spcBef>
                <a:spcPts val="2940"/>
              </a:spcBef>
            </a:pPr>
            <a:r>
              <a:rPr lang="ru" sz="1400">
                <a:latin typeface="Times New Roman"/>
              </a:rPr>
              <a:t>Руководитель департамента архитектуры и градостроительства Воронежской области</a:t>
            </a:r>
          </a:p>
        </p:txBody>
      </p:sp>
      <p:sp>
        <p:nvSpPr>
          <p:cNvPr id="5" name=""/>
          <p:cNvSpPr/>
          <p:nvPr/>
        </p:nvSpPr>
        <p:spPr>
          <a:xfrm>
            <a:off x="5937504" y="5943600"/>
            <a:ext cx="1054608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latin typeface="Times New Roman"/>
              </a:rPr>
              <a:t>А.А. Еренков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6154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18</a:t>
            </a:r>
          </a:p>
        </p:txBody>
      </p:sp>
      <p:sp>
        <p:nvSpPr>
          <p:cNvPr id="3" name=""/>
          <p:cNvSpPr/>
          <p:nvPr/>
        </p:nvSpPr>
        <p:spPr>
          <a:xfrm>
            <a:off x="1063752" y="826008"/>
            <a:ext cx="5974080" cy="10119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482600">
              <a:lnSpc>
                <a:spcPts val="1608"/>
              </a:lnSpc>
              <a:spcAft>
                <a:spcPts val="630"/>
              </a:spcAft>
            </a:pPr>
            <a:r>
              <a:rPr lang="ru" b="1" sz="1400">
                <a:latin typeface="Times New Roman"/>
              </a:rPr>
              <a:t>18. Перечень территориальных зон, установленных на карте градостроительного зонирования</a:t>
            </a:r>
          </a:p>
          <a:p>
            <a:pPr indent="482600">
              <a:lnSpc>
                <a:spcPts val="2448"/>
              </a:lnSpc>
            </a:pPr>
            <a:r>
              <a:rPr lang="ru" sz="1400">
                <a:latin typeface="Times New Roman"/>
              </a:rPr>
              <a:t>1. Порядок установления территориальных зон определен статьей 34 Г рК РФ. На карте градостроительного зонирования установлены следующие</a:t>
            </a:r>
          </a:p>
        </p:txBody>
      </p:sp>
      <p:sp>
        <p:nvSpPr>
          <p:cNvPr id="4" name=""/>
          <p:cNvSpPr/>
          <p:nvPr/>
        </p:nvSpPr>
        <p:spPr>
          <a:xfrm>
            <a:off x="1066800" y="1984248"/>
            <a:ext cx="2127504" cy="16154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latin typeface="Times New Roman"/>
              </a:rPr>
              <a:t>виды территориальных зон: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1072896" y="2231136"/>
          <a:ext cx="5955792" cy="2840736"/>
        </p:xfrm>
        <a:graphic>
          <a:graphicData uri="http://schemas.openxmlformats.org/drawingml/2006/table">
            <a:tbl>
              <a:tblPr/>
              <a:tblGrid>
                <a:gridCol w="3968496"/>
                <a:gridCol w="1987296"/>
              </a:tblGrid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территориальной зоны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Кодовое обозначение территориальной зоны</a:t>
                      </a:r>
                    </a:p>
                  </a:txBody>
                  <a:tcPr marL="0" marR="0" marT="0" marB="0" anchor="b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Жилые зоны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застройки индивидуальными жилыми домами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Ж1</a:t>
                      </a:r>
                    </a:p>
                  </a:txBody>
                  <a:tcPr marL="0" marR="0" marT="0" marB="0" anchor="b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Общественно-деловые зоны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Общественно-деловая зона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b="1" sz="950">
                          <a:latin typeface="Times New Roman"/>
                        </a:rPr>
                        <a:t>_ОД_</a:t>
                      </a:r>
                    </a:p>
                  </a:txBody>
                  <a:tcPr marL="0" marR="0" marT="0" marB="0" anchor="b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инженерной и транспортной инфраструктуры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улиц, дорог, инженерной и транспортной инфраструктуры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ИТ1</a:t>
                      </a:r>
                    </a:p>
                  </a:txBody>
                  <a:tcPr marL="0" marR="0" marT="0" marB="0" anchor="b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сельскохозяйственного использования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сельскохозяйственного производства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СХ1</a:t>
                      </a:r>
                    </a:p>
                  </a:txBody>
                  <a:tcPr marL="0" marR="0" marT="0" marB="0" anchor="b"/>
                </a:tc>
              </a:tr>
              <a:tr h="164592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рекреационного назначения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рекреационного назначения - объектов отдыха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Р1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туристической и санаторно-курортной деятельности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Р2</a:t>
                      </a:r>
                    </a:p>
                  </a:txBody>
                  <a:tcPr marL="0" marR="0" marT="0" marB="0" anchor="b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специального назначения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ритуальных объектов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СН1</a:t>
                      </a:r>
                    </a:p>
                  </a:txBody>
                  <a:tcPr marL="0" marR="0" marT="0" marB="0" anchor="b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b="1" sz="950">
                          <a:latin typeface="Times New Roman"/>
                        </a:rPr>
                        <a:t>Зоны ведения садоводства для собственных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b="1" sz="950">
                          <a:latin typeface="Times New Roman"/>
                        </a:rPr>
                        <a:t>нужд граждан</a:t>
                      </a:r>
                    </a:p>
                  </a:txBody>
                  <a:tcPr marL="0" marR="0" marT="0" marB="0" anchor="b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садоводства и огородничества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СО1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"/>
          <p:cNvSpPr/>
          <p:nvPr/>
        </p:nvSpPr>
        <p:spPr>
          <a:xfrm>
            <a:off x="1066800" y="5297424"/>
            <a:ext cx="5967984" cy="5029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482600">
              <a:lnSpc>
                <a:spcPts val="2424"/>
              </a:lnSpc>
              <a:spcBef>
                <a:spcPts val="1260"/>
              </a:spcBef>
            </a:pPr>
            <a:r>
              <a:rPr lang="ru" sz="1400">
                <a:latin typeface="Times New Roman"/>
              </a:rPr>
              <a:t>2. Настоящими Правилами на территории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7" name=""/>
          <p:cNvSpPr/>
          <p:nvPr/>
        </p:nvSpPr>
        <p:spPr>
          <a:xfrm>
            <a:off x="1063752" y="5946648"/>
            <a:ext cx="3736848" cy="16154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latin typeface="Times New Roman"/>
              </a:rPr>
              <a:t>установлены следующие территориальные зоны:</a:t>
            </a:r>
          </a:p>
        </p:txBody>
      </p:sp>
      <p:graphicFrame>
        <p:nvGraphicFramePr>
          <p:cNvPr id="8" name=""/>
          <p:cNvGraphicFramePr>
            <a:graphicFrameLocks noGrp="1"/>
          </p:cNvGraphicFramePr>
          <p:nvPr/>
        </p:nvGraphicFramePr>
        <p:xfrm>
          <a:off x="1072896" y="6193536"/>
          <a:ext cx="5955792" cy="3639312"/>
        </p:xfrm>
        <a:graphic>
          <a:graphicData uri="http://schemas.openxmlformats.org/drawingml/2006/table">
            <a:tbl>
              <a:tblPr/>
              <a:tblGrid>
                <a:gridCol w="3968496"/>
                <a:gridCol w="1987296"/>
              </a:tblGrid>
              <a:tr h="33223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территориальной зоны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Кодовое обозначение территориальной зоны</a:t>
                      </a:r>
                    </a:p>
                  </a:txBody>
                  <a:tcPr marL="0" marR="0" marT="0" marB="0" anchor="b"/>
                </a:tc>
              </a:tr>
              <a:tr h="164592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Жилые зоны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застройки индивидуальными жилыми домами села Карачун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Ж1/1</a:t>
                      </a:r>
                    </a:p>
                  </a:txBody>
                  <a:tcPr marL="0" marR="0" marT="0" marB="0" anchor="ctr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застройки индивидуальными жилыми домами села Глушицы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Ж1/2</a:t>
                      </a:r>
                    </a:p>
                  </a:txBody>
                  <a:tcPr marL="0" marR="0" marT="0" marB="0" anchor="ctr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застройки индивидуальными жилыми домами села Пекшево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Ж1/3</a:t>
                      </a:r>
                    </a:p>
                  </a:txBody>
                  <a:tcPr marL="0" marR="0" marT="0" marB="0" anchor="ctr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застройки индивидуальными жилыми домами деревни Писаревка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Ж1/4</a:t>
                      </a:r>
                    </a:p>
                  </a:txBody>
                  <a:tcPr marL="0" marR="0" marT="0" marB="0" anchor="ctr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застройки индивидуальными жилыми домами села Сенное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Ж1/5</a:t>
                      </a:r>
                    </a:p>
                  </a:txBody>
                  <a:tcPr marL="0" marR="0" marT="0" marB="0" anchor="b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застройки индивидуальными жилыми домами деревни Ситная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Ж1/6</a:t>
                      </a:r>
                    </a:p>
                  </a:txBody>
                  <a:tcPr marL="0" marR="0" marT="0" marB="0" anchor="ctr"/>
                </a:tc>
              </a:tr>
              <a:tr h="164592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Общественно-деловые зоны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Общественно-деловая зона села Карачун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ОД/1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Общественно-деловая зона села Глушицы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ОД/2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Общественно-деловая зона села Пекшево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ОД/3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Общественно-деловая зона села Сенное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ОД/5</a:t>
                      </a:r>
                    </a:p>
                  </a:txBody>
                  <a:tcPr marL="0" marR="0" marT="0" marB="0" anchor="b"/>
                </a:tc>
              </a:tr>
              <a:tr h="164592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инженерной и транспортной инфраструктуры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35280">
                <a:tc>
                  <a:txBody>
                    <a:bodyPr lIns="0" tIns="0" rIns="0" bIns="0">
                      <a:noAutofit/>
                    </a:bodyPr>
                    <a:p>
                      <a:pPr algn="just" marL="101600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улиц, дорог, инженерной и транспортной инфраструктуры села Карачун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ИТ1/1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556" y="84778"/>
            <a:ext cx="632813" cy="8477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4864" y="57912"/>
            <a:ext cx="954024" cy="6065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4681" y="33416"/>
            <a:ext cx="947817" cy="68352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19</a:t>
            </a:r>
          </a:p>
        </p:txBody>
      </p:sp>
      <p:sp>
        <p:nvSpPr>
          <p:cNvPr id="3" name=""/>
          <p:cNvSpPr/>
          <p:nvPr/>
        </p:nvSpPr>
        <p:spPr>
          <a:xfrm>
            <a:off x="1100328" y="594360"/>
            <a:ext cx="5471160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сельскохозяйственного производства за границами населенных пунктов - СХ1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10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10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73836+/-4755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20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02512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21080"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9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555260.32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1308226.51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555267.38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555357.29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1308370.34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555363.74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555134.04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1308422.75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555065.05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1308284.20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555058.73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1308251.91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555072.06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1308232.97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555260.32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1308226.51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555083.57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1308482.75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555085.06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555085.27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1308628.15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555085.39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1308649.43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1308666.19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1308687.36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1308700.65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554958.17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554946.72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1308628.09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554943.98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1308602.92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554942.66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1308589.30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554931.19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1308489.76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555083.57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1308482.75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Анатилический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4079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05840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59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21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124200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996696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04216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7912" y="88392"/>
            <a:ext cx="960120" cy="6278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59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23</a:t>
            </a:r>
          </a:p>
        </p:txBody>
      </p:sp>
      <p:sp>
        <p:nvSpPr>
          <p:cNvPr id="3" name=""/>
          <p:cNvSpPr/>
          <p:nvPr/>
        </p:nvSpPr>
        <p:spPr>
          <a:xfrm>
            <a:off x="1959864" y="594360"/>
            <a:ext cx="3791712" cy="11917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ОПИСАНИЕ МЕСТОПОЛОЖЕНИЯ ГРАНИЦ</a:t>
            </a:r>
          </a:p>
          <a:p>
            <a:pPr algn="ctr" indent="0">
              <a:lnSpc>
                <a:spcPts val="1512"/>
              </a:lnSpc>
            </a:pPr>
            <a:r>
              <a:rPr lang="ru" sz="1050">
                <a:latin typeface="Times New Roman"/>
              </a:rPr>
              <a:t>Зона туристической и санаторно-курортной деятельности за границами населенных пунктов - Р2 </a:t>
            </a:r>
            <a:r>
              <a:rPr lang="ru" sz="110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10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63156+/-4398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24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235440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41832"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558202.53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1309765.80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558245.41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1309776.33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558308.91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558216.85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1309838.81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558123.00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1309850.08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558091.26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1309862.72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558023.00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558073.25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558134.41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1309915.25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558212.70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1309912.89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558236.49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558330.89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1309872.10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558362.83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1309902.79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558334.75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1309952.59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558375.23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1309966.36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558435.93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558421.28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1309998.89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558388.70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1310004.75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558370.76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1310014.76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558336.38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1310018.13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558308.19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1310022.19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558281.55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1310019.97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558260.56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1310022.50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558231.86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1310018.54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558208.65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558183.82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1310000.00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558141.93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558107.36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558078.59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1309948.97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558051.59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558018.89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1309911.48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558009.31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557931.39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1309872.73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557933.44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1309852.47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557932.95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1309829.67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557928.99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1309816.90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897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3215640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557891.35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557958.64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1309761.29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558002.84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1309757.10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558095.52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558202.53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1309765.80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774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96696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00144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19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1072896" y="798576"/>
          <a:ext cx="5955792" cy="4791456"/>
        </p:xfrm>
        <a:graphic>
          <a:graphicData uri="http://schemas.openxmlformats.org/drawingml/2006/table">
            <a:tbl>
              <a:tblPr/>
              <a:tblGrid>
                <a:gridCol w="3968496"/>
                <a:gridCol w="1987296"/>
              </a:tblGrid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территориальной зоны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24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Кодовое обозначение территориальной зоны</a:t>
                      </a:r>
                    </a:p>
                  </a:txBody>
                  <a:tcPr marL="0" marR="0" marT="0" marB="0" anchor="b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just" marL="101600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улиц, дорог, инженерной и транспортной инфраструктуры села Глушицы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ИТ1/2</a:t>
                      </a:r>
                    </a:p>
                  </a:txBody>
                  <a:tcPr marL="0" marR="0" marT="0" marB="0" anchor="ctr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just"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улиц, дорог, инженерной и транспортной инфраструктуры села Пекшево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ИТ1/3</a:t>
                      </a:r>
                    </a:p>
                  </a:txBody>
                  <a:tcPr marL="0" marR="0" marT="0" marB="0" anchor="ctr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just" marL="101600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улиц, дорог, инженерной и транспортной инфраструктуры села Сенное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ИТ1/5</a:t>
                      </a:r>
                    </a:p>
                  </a:txBody>
                  <a:tcPr marL="0" marR="0" marT="0" marB="0" anchor="ctr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just"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улиц, дорог, инженерной и транспортной инфраструктуры за границами населенных пунктов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ИТ1</a:t>
                      </a:r>
                    </a:p>
                  </a:txBody>
                  <a:tcPr marL="0" marR="0" marT="0" marB="0" anchor="ctr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сельскохозяйственного использования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101600" marR="508000" indent="0">
                        <a:lnSpc>
                          <a:spcPts val="1224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сельскохозяйственного производства за границами населенных пунктов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СХ1</a:t>
                      </a:r>
                    </a:p>
                  </a:txBody>
                  <a:tcPr marL="0" marR="0" marT="0" marB="0" anchor="ctr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рекреационного назначения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рекреационного назначения - объектов отдыха села Карачун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Р1/1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рекреационного назначения - объектов отдыха села Сенное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Р1/5</a:t>
                      </a:r>
                    </a:p>
                  </a:txBody>
                  <a:tcPr marL="0" marR="0" marT="0" marB="0" anchor="b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туристической и санаторно-курортной деятельности деревни Писаревка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Р2/4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туристической и санаторно-курортной деятельности за границами населенных пунктов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Р2</a:t>
                      </a:r>
                    </a:p>
                  </a:txBody>
                  <a:tcPr marL="0" marR="0" marT="0" marB="0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специального назначения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ритуальных объектов села Карачун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СН1/1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ритуальных объектов села Глушицы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СН1/2</a:t>
                      </a:r>
                    </a:p>
                  </a:txBody>
                  <a:tcPr marL="0" marR="0" marT="0" marB="0" anchor="b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ритуальных объектов села Пекшево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СН1/3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Зона ритуальных объектов села Сенное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СН1/5</a:t>
                      </a:r>
                    </a:p>
                  </a:txBody>
                  <a:tcPr marL="0" marR="0" marT="0" marB="0" anchor="b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Зоны ведения садоводства для собственных нужд граждан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35280"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Зона садоводства и огородничества за границами населенных пунктов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СО1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"/>
          <p:cNvSpPr/>
          <p:nvPr/>
        </p:nvSpPr>
        <p:spPr>
          <a:xfrm>
            <a:off x="1063752" y="5913120"/>
            <a:ext cx="5974080" cy="35722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469900">
              <a:lnSpc>
                <a:spcPts val="2400"/>
              </a:lnSpc>
              <a:spcBef>
                <a:spcPts val="1680"/>
              </a:spcBef>
            </a:pPr>
            <a:r>
              <a:rPr lang="ru" sz="1400">
                <a:latin typeface="Times New Roman"/>
              </a:rPr>
              <a:t>3.    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 села Карачун, являются приложением № 1 к настоящим Правилам.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4.    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 села Глушицы, являются приложением № 2 к настоящим Правилам.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5.    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 села Пекшево, являются приложением № 3 к настоящим Правилам.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26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15640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058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86512">
                <a:tc v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88392" y="15240"/>
            <a:ext cx="627888" cy="9997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28</a:t>
            </a:r>
          </a:p>
        </p:txBody>
      </p:sp>
      <p:sp>
        <p:nvSpPr>
          <p:cNvPr id="3" name=""/>
          <p:cNvSpPr/>
          <p:nvPr/>
        </p:nvSpPr>
        <p:spPr>
          <a:xfrm>
            <a:off x="1331976" y="594360"/>
            <a:ext cx="5013960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Зона садоводства и огородничества за границами населенных пунктов - СО1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10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10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3495961+/-32721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29</a:t>
            </a:r>
          </a:p>
        </p:txBody>
      </p:sp>
      <p:sp>
        <p:nvSpPr>
          <p:cNvPr id="3" name=""/>
          <p:cNvSpPr/>
          <p:nvPr/>
        </p:nvSpPr>
        <p:spPr>
          <a:xfrm>
            <a:off x="3636264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16040" cy="9244584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50976"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560907.57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1308258.52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560906.21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1308277.94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560905.68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1308285.45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1308294.26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560904.16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1308307.00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560904.00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1308309.29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560902.97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1308323.75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560902.73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1308327.20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560901.99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1308337.73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560901.34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1308346.96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1308352.15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560899.92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1308367.16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560898.85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1308382.21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560898.38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1308388.91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1308398.97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560896.78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1308411.66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560896.48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1308415.85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560895.31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1308432.47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560895.07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1308435.90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560893.98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1308451.40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560893.23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1308462.03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560892.58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1308471.25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560891.26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1308489.96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560891.10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1308492.27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560889.69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1308512.28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560889.36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1308516.90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560888.26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1308532.53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560887.53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1308542.83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560887.00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1308550.27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560885.77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560829.00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560824.00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1308562.67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560818.00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560804.00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1308561.02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560799.02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560795.01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1308560.28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30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560792.37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1308560.07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560780.17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1308553.77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560769.74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1308548.37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560753.6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1308540.02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560753.5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1308539.96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560748.41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1308537.35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560727.08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1308526.39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560726.84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1308526.27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560705.61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1308515.32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560691.29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1308507.94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560680.62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1308504.78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560662.76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1308484.05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560647.10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1308465.88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560642.30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1308460.31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560631.23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1308446.82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560610.37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1308421.42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560609.55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1308420.31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560612.06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1308413.74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560630.04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1308402.08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560650.83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1308388.65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560670.94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1308375.55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560691.09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1308362.48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560711.48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1308349.25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560731.63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1308336.18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560751.76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1308323.12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560771.90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1308310.06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560791.70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1308297.21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560801.44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1308292.41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560810.74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1308287.83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560819.69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1308283.41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560836.23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1308275.25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560839.11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1308273.45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560860.42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1308260.07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560866.27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1308256.95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560876.16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1308257.33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560907.57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1308258.52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559834.08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1307691.56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559850.99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1307705.28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559867.67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1307721.97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559854.46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1307736.87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559875.59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1307744.41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559882.88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1307738.94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559901.95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1307774.22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559927.22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1307908.86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559944.49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1308000.90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559938.58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1308001.93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559941.51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1308018.25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828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31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559945.45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1308017.54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559959.04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1308093.11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559974.98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1308193.90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559981.86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1308218.83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559988.76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1308237.27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559978.90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1308252.03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560013.69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1308366.02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560014.31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1308443.78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559998.93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1308522.82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559952.29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1308610.47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559978.93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1308660.18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559932.18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1308634.36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559925.33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1308633.30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559903.56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1308604.59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559874.05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1308606.83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559859.94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1308585.52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559825.05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1308596.44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559844.41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1308619.78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559801.45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1308611.93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559762.99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1308604.90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559759.25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1308604.22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559751.27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1308594.07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559724.32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1308606.32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559721.31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1308606.67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559726.02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1308612.46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559710.44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1308628.03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559704.03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1308623.90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559689.04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559682.69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1308638.00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559671.37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1308631.94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559647.08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1308631.38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559629.42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559619.14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1308694.63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559347.02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1308657.48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559285.82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1308618.06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559248.70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1308537.37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559257.89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1308422.12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559186.74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1308366.20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559021.48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1308215.63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558873.53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1308247.99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558690.90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1308090.34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558562.79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1308185.24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558469.90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1308253.74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558404.55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1308102.90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558403.59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1308097.94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558421.86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1308091.79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558534.29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1308055.60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558595.87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1308026.14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37192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558635.38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1308001.06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558768.83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1307898.72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558803.08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1307883.25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558830.33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1307870.32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558875.00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1307855.82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558921.17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1307852.75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559034.13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1307856.15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559221.66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1307862.65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559265.95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1307868.13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559297.45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1307873.16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559408.04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1307895.15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559541.33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1307933.00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559559.84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1307938.40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559584.13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559584.64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1307935.99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559598.18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559602.91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559608.27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559613.06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1307929.54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559618.50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1307928.30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559624.43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1307926.53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559628.97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1307925.81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559635.17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1307925.52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559638.78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1307927.04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559651.71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1307929.22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559658.67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1307933.22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559676.34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1307951.31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559687.27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1307955.44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559700.70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1307959.47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559710.27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1307962.64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559734.26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1307968.90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559745.36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1307971.80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559772.51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1307975.67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559773.37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1307964.73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559748.84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1307959.48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559713.39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1307952.09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559704.01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1307948.98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559692.17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1307945.43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559684.67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1307940.10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559661.29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559658.52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1307920.45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559652.46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1307918.05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559645.89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559640.75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1307915.26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559635.78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1307914.48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559627.85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559621.98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1307915.79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828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33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559615.71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1307917.65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559605.79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1307920.15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559600.25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559582.79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1307920.23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559578.80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559575.27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1307915.70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559652.75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1307750.95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559664.38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1307731.37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559696.69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1307697.99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559718.27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1307689.61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559834.08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1307691.56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559351.05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1305774.81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559447.24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1306046.74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559466.90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1306106.90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559485.74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1306153.75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559577.42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1306242.28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559519.82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1306306.63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559522.66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1306349.35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559527.74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1306405.51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559512.14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1306405.66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559527.99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1306618.98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559535.74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1306716.29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559576.32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1306715.77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559606.14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1306769.35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559530.05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1306976.67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559513.43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1307290.56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559561.85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1307330.00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559648.78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1307368.92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559568.26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1307518.10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559511.68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1307491.49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559480.90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1307457.38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559412.42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1307420.99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559400.53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1307409.63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559334.05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1307374.79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559277.41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1307338.26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1307402.56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559181.15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1307453.03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559090.21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1307592.85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559073.96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1307651.14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559071.44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1307674.29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559158.12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1307671.20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559200.72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1307674.35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559207.30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1307660.03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559224.46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1307666.33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559220.58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1307694.64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559406.09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1307752.64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559401.38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1307770.90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559456.54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1307793.50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559437.06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1307802.63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559561.86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1307847.73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559545.73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1307915.35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559433.01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1307886.06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559338.49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1307863.26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559270.11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1307848.44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559222.72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1307843.11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559055.36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1307839.15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558958.99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1307835.40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558871.45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1307837.91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558822.05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1307853.87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558800.17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1307863.65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558773.75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1307876.39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558745.04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1307895.54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558625.29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1307985.91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558586.84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1308010.31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558527.25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1308039.08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558413.99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1308075.25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558391.01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1308083.27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558285.73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1308123.50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558250.44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1308136.10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558161.48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1308171.90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558115.39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1308187.90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558071.88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1308205.87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558055.24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1308212.60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558033.23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1308220.97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558004.04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1308228.50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1308257.13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557747.50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1308326.16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557687.48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1308342.98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557670.09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1308226.26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557661.91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1308163.30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557649.27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1308072.79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557636.79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1307986.81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557631.17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1307922.19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557623.93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1307826.45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557618.32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1307732.71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557612.71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1307664.64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557608.01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1307593.69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557602.58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1307493.76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557597.87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1307409.81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557593.35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1307324.20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557591.54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1307252.14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557588.46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1307168.17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557583.57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1307107.00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557574.16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1307040.75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557564.21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1306985.55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859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557558.05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1306948.26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557667.92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1306943.19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557768.37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1306940.30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557881.85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1306936.50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558000.22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1306932.88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558113.35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1306934.33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558175.79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1306939.39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558180.13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1307002.38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558187.55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1307110.98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558418.60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1307119.46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558421.22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1307195.35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558432.89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1307174.07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558460.99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1307195.84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558454.07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1307591.22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558508.28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1307599.19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558535.55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1307623.49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558798.66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1307626.14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558804.68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1307687.90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559029.98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1307688.41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559044.06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1307650.82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559052.78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1307606.52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559075.57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1307549.47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559132.76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1307466.09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559161.59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1307416.42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559200.47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1307372.80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559257.27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1307311.03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559245.26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1307295.01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559241.73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1307268.99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559235.35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1307240.97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559225.85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1307221.43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559220.97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1307217.34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559216.23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1307201.37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559219.27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1307197.12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559205.47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1307144.98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559194.53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1307091.12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559178.91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1307044.17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559167.81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1306991.78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559139.91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1306925.28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559117.53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1306872.76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559108.67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1306858.44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559076.65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1306788.39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559044.61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1306716.15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559032.04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1306678.39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558958.18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1306521.10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558926.80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1306442.96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558906.02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1306396.52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558864.19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1306383.06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558857.94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1306369.94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1849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20</a:t>
            </a:r>
          </a:p>
        </p:txBody>
      </p:sp>
      <p:sp>
        <p:nvSpPr>
          <p:cNvPr id="3" name=""/>
          <p:cNvSpPr/>
          <p:nvPr/>
        </p:nvSpPr>
        <p:spPr>
          <a:xfrm>
            <a:off x="1063752" y="819912"/>
            <a:ext cx="5974080" cy="510844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6.    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 деревни Писаревка, являются приложением № 4 к настоящим Правилам.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7.    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 села Сенное, являются приложением № 5 к настоящим Правилам.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8.    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 деревни Ситная, являются приложением № 6 к настоящим Правилам.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9.    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зон, расположенных за границами населенных пунктов на территории Карачунского сельского поселения, являются приложением № 7 к настоящим Правилам.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558857.74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1306369.58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558851.82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1306356.24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558839.53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1306328.65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558833.86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1306314.86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558824.63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1306294.80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558813.92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1306275.00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558810.59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1306268.87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558801.92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1306252.93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558794.79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1306239.75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558774.56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1306190.17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558765.04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1306170.58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558731.56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1306100.06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558769.55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1306082.52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558791.30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1306067.87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558803.08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1306062.10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558812.15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1306059.04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558850.26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1306046.04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558886.39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1306028.44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558904.45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1306029.32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558989.76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1306018.35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559145.96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1305994.48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559202.24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1305988.39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559225.43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1305983.11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559255.11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1305970.42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559270.11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1305958.57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559282.40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1305932.97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559284.67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1305911.05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559285.44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1305910.55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559293.74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1305904.83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559284.91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1305883.64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559275.65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1305849.98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559273.83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1305814.98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559287.46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1305795.48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559294.71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1305793.70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559300.56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1305792.27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559339.27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1305782.66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559351.05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1305774.81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557969.31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1308262.44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557970.44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1308263.52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557973.56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1308268.06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557987.11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1308289.33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558006.72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1308319.94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558044.38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1308376.86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558078.27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1308429.72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558099.09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1308460.62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558102.17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1308479.19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558112.69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1308496.67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558123.39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1308514.06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558134.02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1308531.49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558144.76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1308548.85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558155.62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1308566.13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558166.26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1308583.07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558177.35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1308600.28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558119.58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1308637.65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558041.50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1308557.38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558010.03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1308512.40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557969.18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1308525.87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557821.98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1308574.25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557708.02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1308611.73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557704.30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1308561.79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557701.25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1308521.03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557690.39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1308375.55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557705.16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1308366.94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557753.97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1308344.02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557877.90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1308290.16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557896.44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1308284.38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557937.48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1308274.85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557969.31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1308262.44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554462.55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1309942.74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554477.56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1309947.28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554487.83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1309947.28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554508.36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554521.85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554532.09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1309965.75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554525.53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1309984.57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554504.81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1309984.76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554497.98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1310037.58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554531.67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1310044.99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554531.44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1310054.81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554531.72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1310060.36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554538.95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1310066.30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554537.18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1310097.50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554534.67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1310109.40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554534.23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1310124.59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554537.92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1310124.88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554541.21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1310164.10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554545.17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1310163.45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554540.52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1310175.76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554566.30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1310216.23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554563.26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1310236.37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554532.56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1310250.45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554531.99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1310261.59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554538.34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1310267.10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554529.81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1310282.96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8897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554486.47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1310299.76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554462.95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1310306.93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1310325.57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554443.32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1310334.58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1310346.85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554413.34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1310357.35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554413.57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1310372.51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554402.38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1310396.40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554403.87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1310408.01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554355.20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1310425.10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554356.22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1310430.06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554339.37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1310442.71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554332.72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1310449.55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554329.78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1310452.06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1310461.39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554300.77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1310468.21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554279.69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1310481.86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554261.57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1310482.64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554249.61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1310484.03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554225.39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1310487.02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554216.79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1310484.85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554214.60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1310483.11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554204.58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1310430.89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554177.14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1310397.73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554147.50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1310379.11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554085.34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1310361.98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554006.09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1310367.05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553948.33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1310363.03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553903.99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1310352.42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553883.91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1310367.58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553863.49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1310361.90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553850.62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1310302.37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553844.32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1310273.26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553833.93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1310277.06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553829.70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1310257.13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553848.65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1310250.22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553847.50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1310182.60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553895.33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1310160.80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553924.82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1310146.07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553934.79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1310175.15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553940.67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1310195.39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553946.27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1310215.94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553969.36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1310312.80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553970.16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1310312.50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553994.85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1310307.21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554115.00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1310266.33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554310.44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1310238.24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554285.42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1310234.16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39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554298.21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1310180.68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554346.43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1310191.24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554333.50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1310234.92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554342.15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1310233.68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554380.59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1310195.04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554385.34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1310168.72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554367.44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1310161.78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554362.64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554372.29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1310130.63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554378.51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1310130.67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554381.70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1310130.67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554401.39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1310131.43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554426.50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1310131.96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554443.02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1310131.57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554444.33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1310131.56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1310128.15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554445.31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1310104.99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554445.86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1310091.00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554422.85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1310064.64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554427.39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1310052.48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554427.49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1310033.51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1310020.28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554423.05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1310009.67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554415.06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1309990.88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554388.62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1309949.49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554388.61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1309949.47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554388.77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1309949.29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554462.55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1309942.74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554013.64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1308647.59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554020.03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1308671.87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554021.17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1308726.68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554024.92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1308801.76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554052.30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1308800.33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554109.99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1308796.40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554128.26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1308832.83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554138.73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1308917.23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554151.21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1309025.14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554152.24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1309035.45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554168.24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1309135.07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554174.76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1309181.59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554175.12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1309184.15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554156.10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1309184.50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554144.61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1309184.18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554094.58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1309182.30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554046.50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1309180.63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554042.90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1309180.50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554021.90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1309179.27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40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554020.08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1309179.19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1309174.65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1309173.26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553981.01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1309171.51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553964.72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1309170.70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553811.38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1309177.61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553817.91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1309285.11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1309283.98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553912.15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1309274.99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553993.63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1309265.54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554035.23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1309259.73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554033.73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1309274.51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1309390.29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554015.78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1309419.27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554013.81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1309449.33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554011.85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1309479.23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554009.38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1309502.59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553999.30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1309655.40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553939.90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1309640.96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553874.77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1309635.97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553853.46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1309633.40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553832.61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1309630.89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553782.95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1309630.80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553755.00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1309631.40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553748.36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1309632.51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553750.36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1309611.69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553748.68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1309611.53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553750.04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1309597.20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553718.65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1309595.74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553702.56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1309596.09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1309568.23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553733.58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1309526.39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553734.62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1309476.35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553746.44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1309433.96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553742.40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1309279.96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553738.16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1309193.07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553736.70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1309163.12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1309096.49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553776.76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1309024.91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553770.30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1308848.04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553875.94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1308841.11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553867.48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1308661.60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554013.64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1308647.59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553703.94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553705.17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553722.49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1309985.96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553727.79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1310072.32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59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41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16040" cy="8534400"/>
        </p:xfrm>
        <a:graphic>
          <a:graphicData uri="http://schemas.openxmlformats.org/drawingml/2006/table">
            <a:tbl>
              <a:tblPr/>
              <a:tblGrid>
                <a:gridCol w="969264"/>
                <a:gridCol w="899160"/>
                <a:gridCol w="880872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553727.40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1310107.05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1310120.33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553733.99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1310125.30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553735.97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1310130.75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553762.32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1310203.21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553723.70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1310255.63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553685.74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553683.33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1310244.94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553668.07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1310277.62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553661.86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1310261.70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553655.61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1310249.46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1310249.29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553660.88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1310245.78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553658.33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553645.03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1310242.87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553627.54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1310230.41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553616.47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1310222.53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553602.93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1310231.67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553580.30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1310246.94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553577.60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1310253.04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553556.10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1310230.22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553575.92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1310213.45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553468.52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1310124.10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553444.26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1310066.95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553415.30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1309984.83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553380.44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1309904.77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553503.22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1309866.34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553559.33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553585.44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1309937.01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553587.88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1309936.30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1309935.55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553591.68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1309935.68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553595.15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1309934.47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553596.45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1309939.91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553601.97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1309962.98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553641.15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1309954.23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553649.62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1309952.34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553697.02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1309940.25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553696.33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553700.16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553703.94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1309937.61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210007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46888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45464"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194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59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43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3392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060704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1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1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49936"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9248" y="67056"/>
            <a:ext cx="633984" cy="9448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7912" y="91440"/>
            <a:ext cx="990600" cy="62484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184904" y="469392"/>
            <a:ext cx="16764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21</a:t>
            </a:r>
          </a:p>
        </p:txBody>
      </p:sp>
      <p:sp>
        <p:nvSpPr>
          <p:cNvPr id="3" name=""/>
          <p:cNvSpPr/>
          <p:nvPr/>
        </p:nvSpPr>
        <p:spPr>
          <a:xfrm>
            <a:off x="1063752" y="826008"/>
            <a:ext cx="5977128" cy="81015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914400" indent="0">
              <a:spcAft>
                <a:spcPts val="630"/>
              </a:spcAft>
            </a:pPr>
            <a:r>
              <a:rPr lang="ru" b="1" sz="1400">
                <a:latin typeface="Times New Roman"/>
              </a:rPr>
              <a:t>ЧАСТЬ III. ГРАДОСТРОИТЕЛЬНЫЕ РЕГЛАМЕНТЫ</a:t>
            </a:r>
          </a:p>
          <a:p>
            <a:pPr algn="just" indent="482600">
              <a:spcAft>
                <a:spcPts val="630"/>
              </a:spcAft>
            </a:pPr>
            <a:r>
              <a:rPr lang="ru" b="1" sz="1400">
                <a:latin typeface="Times New Roman"/>
              </a:rPr>
              <a:t>19.    Общие положения о градостроительном регламенте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   Градостроительным регламентом определяется правовой режим земельных участков, равно как всего, что находится над и под поверхностью земельных участков и используется в процессе их застройки и последующей эксплуатации объектов капитального строительства.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2.    Действие градостроительного регламента распространяется    в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равной мере на все земельные участки и объекты капитального строительства, расположенные в пределах границ территориальной зоны, обозначенной на карте градостроительного зонирования.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3.    Земли и земельные участки, на которые действие градостроительных регламентов не распространяется или для которых градостроительные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регламенты не устанавливаются, определены статьей 36 ГрК РФ.</a:t>
            </a:r>
          </a:p>
          <a:p>
            <a:pPr algn="just" indent="482600">
              <a:lnSpc>
                <a:spcPts val="2376"/>
              </a:lnSpc>
            </a:pPr>
            <a:r>
              <a:rPr lang="ru" b="1" sz="1400">
                <a:latin typeface="Times New Roman"/>
              </a:rPr>
              <a:t>20.    Виды разрешенного использования</a:t>
            </a:r>
          </a:p>
          <a:p>
            <a:pPr algn="just" indent="482600">
              <a:lnSpc>
                <a:spcPts val="2376"/>
              </a:lnSpc>
            </a:pPr>
            <a:r>
              <a:rPr lang="ru" sz="1400">
                <a:latin typeface="Times New Roman"/>
              </a:rPr>
              <a:t>1.    Разрешенное использование земельных участков и объектов капитального строительства может быть следующих видов:</a:t>
            </a:r>
          </a:p>
          <a:p>
            <a:pPr algn="just" indent="381000">
              <a:spcAft>
                <a:spcPts val="1050"/>
              </a:spcAft>
            </a:pPr>
            <a:r>
              <a:rPr lang="ru" sz="1400">
                <a:latin typeface="Times New Roman"/>
              </a:rPr>
              <a:t>-    основные виды разрешенного использования;</a:t>
            </a:r>
          </a:p>
          <a:p>
            <a:pPr algn="just" indent="381000">
              <a:spcAft>
                <a:spcPts val="1050"/>
              </a:spcAft>
            </a:pPr>
            <a:r>
              <a:rPr lang="ru" sz="1400">
                <a:latin typeface="Times New Roman"/>
              </a:rPr>
              <a:t>-    условно разрешенные виды использования;</a:t>
            </a:r>
          </a:p>
          <a:p>
            <a:pPr algn="just" indent="381000">
              <a:lnSpc>
                <a:spcPts val="2400"/>
              </a:lnSpc>
            </a:pPr>
            <a:r>
              <a:rPr lang="ru" sz="1400">
                <a:latin typeface="Times New Roman"/>
              </a:rPr>
              <a:t>-    вспомогательные виды разрешенного использования, допустимые только в качестве дополнительных по отношению к основным видам разрешенного использования и условно разрешенным видам использования и осуществляемые совместно с ними.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2.    Виды разрешенного использования (далее - ВРИ) земельных участков в настоящих Правилах определяются в соответствии с приказом Федеральной службы государственной регистрации, кадастра и картографии от 10.11.2020 № П/0412 «Об утверждении классификатора видов разрешенного использования земельных участков».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4008" y="39624"/>
            <a:ext cx="963168" cy="62484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6200" y="48768"/>
            <a:ext cx="947928" cy="6736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58968" y="326136"/>
            <a:ext cx="16764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21</a:t>
            </a:r>
          </a:p>
        </p:txBody>
      </p:sp>
      <p:sp>
        <p:nvSpPr>
          <p:cNvPr id="3" name=""/>
          <p:cNvSpPr/>
          <p:nvPr/>
        </p:nvSpPr>
        <p:spPr>
          <a:xfrm>
            <a:off x="1152144" y="701040"/>
            <a:ext cx="7562088" cy="4968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spcAft>
                <a:spcPts val="630"/>
              </a:spcAft>
            </a:pPr>
            <a:r>
              <a:rPr lang="ru" b="1" sz="1400">
                <a:latin typeface="Times New Roman"/>
              </a:rPr>
              <a:t>21. Градостроительные регламенты территориальных зон</a:t>
            </a:r>
          </a:p>
          <a:p>
            <a:pPr algn="just" indent="0"/>
            <a:r>
              <a:rPr lang="ru" b="1" sz="1400">
                <a:latin typeface="Times New Roman"/>
              </a:rPr>
              <a:t>1. Градостроительные регламенты территориальных зон Ж1/1, Ж1/2, Ж1/3, Ж1/4, Ж1/5, Ж1/6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646176" y="1280160"/>
          <a:ext cx="9439656" cy="5532120"/>
        </p:xfrm>
        <a:graphic>
          <a:graphicData uri="http://schemas.openxmlformats.org/drawingml/2006/table">
            <a:tbl>
              <a:tblPr/>
              <a:tblGrid>
                <a:gridCol w="460248"/>
                <a:gridCol w="512064"/>
                <a:gridCol w="1892808"/>
                <a:gridCol w="987552"/>
                <a:gridCol w="996696"/>
                <a:gridCol w="1344168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524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[Х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Для индивидуального жилищного строительства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этажа*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метра**</a:t>
                      </a:r>
                    </a:p>
                  </a:txBody>
                  <a:tcPr marL="0" marR="0" marT="0" marB="0"/>
                </a:tc>
              </a:tr>
              <a:tr h="64617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2.3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Блокированная жилая застройка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этажа*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3 метра**;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0 метров - при примыкании к соседним зданиям</a:t>
                      </a:r>
                    </a:p>
                  </a:txBody>
                  <a:tcPr marL="0" marR="0" marT="0" marB="0" anchor="b"/>
                </a:tc>
              </a:tr>
              <a:tr h="64922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Для ведения личного подсобного хозяйства (приусадебный земельный участок)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этажа*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метра**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Сенокошение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1.20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Выпас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сельскохозяйственных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животных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0%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marL="2235200" indent="0"/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810768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Административные здания организаций, обеспечивающих 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3.2.2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Оказание с оциальной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0688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23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5986272"/>
        </p:xfrm>
        <a:graphic>
          <a:graphicData uri="http://schemas.openxmlformats.org/drawingml/2006/table">
            <a:tbl>
              <a:tblPr/>
              <a:tblGrid>
                <a:gridCol w="466344"/>
                <a:gridCol w="505968"/>
                <a:gridCol w="1892808"/>
                <a:gridCol w="987552"/>
                <a:gridCol w="990600"/>
                <a:gridCol w="1350264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651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143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143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помощи населению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3.2.3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Оказание услуг связи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3.4.1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Амбулаторно¬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поликлиническое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обслуживание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3.5.1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Дошкольное, начальное и среднее общее образование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3.6.2.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Парки культуры и отдыха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5.1.3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Площадки для занятий спортом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9.3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1050">
                          <a:latin typeface="Times New Roman"/>
                        </a:rPr>
                        <a:t>Историко-культурная</a:t>
                      </a:r>
                    </a:p>
                    <a:p>
                      <a:pPr indent="0"/>
                      <a:r>
                        <a:rPr lang="ru" sz="1050">
                          <a:latin typeface="Times New Roman"/>
                        </a:rPr>
                        <a:t>деятельность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11.0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Водные объекты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11.1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Общее пользование водными объектами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12.0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(территории) общего пользования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12.0.1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Улично-дорожная сеть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b="1" sz="950">
                          <a:latin typeface="Times New Roman"/>
                        </a:rPr>
                        <a:t>УСЛ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 vert="vert27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</a:t>
                      </a:r>
                    </a:p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Я</a:t>
                      </a:r>
                    </a:p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ru" i="1" sz="950">
                          <a:latin typeface="Microsoft Sans Serif"/>
                        </a:rPr>
                        <a:t>X</a:t>
                      </a:r>
                    </a:p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ru" sz="1400">
                          <a:latin typeface="Microsoft Sans Serif"/>
                        </a:rPr>
                        <a:t>о</a:t>
                      </a:r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2.1.1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R="2794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Малоэтажная многоквартирная жилая застройка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26517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2.7.1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Хранение автотранспорта</a:t>
                      </a:r>
                    </a:p>
                  </a:txBody>
                  <a:tcPr marL="0" marR="0" marT="0" marB="0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3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5169408"/>
        </p:xfrm>
        <a:graphic>
          <a:graphicData uri="http://schemas.openxmlformats.org/drawingml/2006/table">
            <a:tbl>
              <a:tblPr/>
              <a:tblGrid>
                <a:gridCol w="460248"/>
                <a:gridCol w="512064"/>
                <a:gridCol w="1892808"/>
                <a:gridCol w="987552"/>
                <a:gridCol w="990600"/>
                <a:gridCol w="1350264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524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651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143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3.3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Бытовое обслуживание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3.6.1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Объекты культурнодосуговой деятельности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3.7.1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Осуществление религиозных обрядов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3.10.1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Амбулаторное ветеринарное обслуживание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4.1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Деловое управление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4.4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Магазины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4.5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Банковская и страховая деятельность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4.6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Общественное питание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5.1.2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Обеспечение занятий спортом в помещениях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Пищевая промышленность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 метров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8.3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Обеспечение внутреннего правопорядка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13.1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Ведение огородничества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13.2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Ведение садоводства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"/>
          <p:cNvSpPr/>
          <p:nvPr/>
        </p:nvSpPr>
        <p:spPr>
          <a:xfrm>
            <a:off x="1255776" y="5980176"/>
            <a:ext cx="225856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для вспомогательных видов - 1 этаж;</a:t>
            </a:r>
          </a:p>
        </p:txBody>
      </p:sp>
      <p:sp>
        <p:nvSpPr>
          <p:cNvPr id="5" name=""/>
          <p:cNvSpPr/>
          <p:nvPr/>
        </p:nvSpPr>
        <p:spPr>
          <a:xfrm>
            <a:off x="704088" y="6217920"/>
            <a:ext cx="9287256" cy="6461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520700">
              <a:lnSpc>
                <a:spcPts val="1896"/>
              </a:lnSpc>
              <a:spcBef>
                <a:spcPts val="420"/>
              </a:spcBef>
            </a:pPr>
            <a:r>
              <a:rPr lang="ru" sz="1050">
                <a:latin typeface="Times New Roman"/>
              </a:rPr>
              <a:t>** от вспомогательных видов - 1 метр.</a:t>
            </a:r>
          </a:p>
          <a:p>
            <a:pPr indent="520700">
              <a:lnSpc>
                <a:spcPts val="1896"/>
              </a:lnSpc>
            </a:pPr>
            <a:r>
              <a:rPr lang="ru" sz="1050">
                <a:latin typeface="Times New Roman"/>
              </a:rPr>
              <a:t>Не допускается размещать со стороны улицы вспомогательные строения, за исключением гаражей. Допускается блокировка хозяйственных построек на смежных земельных участках по взаимному согласию домовладельцев с учетом пожарных требований.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3736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25</a:t>
            </a:r>
          </a:p>
        </p:txBody>
      </p:sp>
      <p:sp>
        <p:nvSpPr>
          <p:cNvPr id="3" name=""/>
          <p:cNvSpPr/>
          <p:nvPr/>
        </p:nvSpPr>
        <p:spPr>
          <a:xfrm>
            <a:off x="701040" y="822960"/>
            <a:ext cx="9284208" cy="173126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520700">
              <a:lnSpc>
                <a:spcPts val="2400"/>
              </a:lnSpc>
            </a:pPr>
            <a:r>
              <a:rPr lang="ru" sz="1400">
                <a:latin typeface="Times New Roman"/>
              </a:rPr>
              <a:t>В отношении части земельных участков, расположенных в границах ООПТ - «Участок р. Воронеж», правовой режим использования определяется постановлением правительства Воронежской области от 21.02.2018 № 180 «Об утверждении границ и режимов особой охраны территорий отдельных памятников природы областного значения и о внесении изменений в постановление администрации Воронежской области от 28.05.1998 № 500».</a:t>
            </a:r>
          </a:p>
          <a:p>
            <a:pPr algn="just" indent="520700">
              <a:lnSpc>
                <a:spcPts val="2400"/>
              </a:lnSpc>
              <a:spcAft>
                <a:spcPts val="1470"/>
              </a:spcAft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</p:txBody>
      </p:sp>
      <p:sp>
        <p:nvSpPr>
          <p:cNvPr id="4" name=""/>
          <p:cNvSpPr/>
          <p:nvPr/>
        </p:nvSpPr>
        <p:spPr>
          <a:xfrm>
            <a:off x="1152144" y="2971800"/>
            <a:ext cx="6559296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520700">
              <a:spcBef>
                <a:spcPts val="1470"/>
              </a:spcBef>
            </a:pPr>
            <a:r>
              <a:rPr lang="ru" b="1" sz="1400">
                <a:latin typeface="Times New Roman"/>
              </a:rPr>
              <a:t>2. Градостроительные регламенты территориальных зон ОД/1, ОД/2, ОД/3, ОД/5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646176" y="3252216"/>
          <a:ext cx="9439656" cy="3581400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90600"/>
                <a:gridCol w="993648"/>
                <a:gridCol w="1350264"/>
                <a:gridCol w="1615440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[Х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810768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R="215900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Административные здания организаций, обеспечивающих 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3.2.1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Дома социального обслуживания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3.2.2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Оказание с оциальной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подлежит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6050280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90600"/>
                <a:gridCol w="990600"/>
                <a:gridCol w="1353312"/>
                <a:gridCol w="1615440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050">
                          <a:latin typeface="Times New Roman"/>
                        </a:rPr>
                        <a:t>помощи населению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3.2.3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050">
                          <a:latin typeface="Times New Roman"/>
                        </a:rPr>
                        <a:t>Оказание услуг связи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3.3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050">
                          <a:latin typeface="Times New Roman"/>
                        </a:rPr>
                        <a:t>Бытовое обслуживание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3.4.1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Амбулаторно¬</a:t>
                      </a:r>
                    </a:p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поликлиническое</a:t>
                      </a:r>
                    </a:p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обслуживание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3.5.1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Дошкольное, начальное и среднее общее образование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3.6.1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Объекты культурнодосуговой деятельности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3.6.2.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Парки культуры и отдыха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3.7.1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Осуществление религиозных обрядов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3.7.2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Религиозное управление и образование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 anchor="ctr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3.8.1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Государственное управление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3.10.1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Амбулаторное ветеринарное обслуживание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4.1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Деловое управление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4.3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Рынки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4.4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Магазины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27000" indent="0"/>
                      <a:r>
                        <a:rPr lang="ru" sz="1050">
                          <a:latin typeface="Times New Roman"/>
                        </a:rPr>
                        <a:t>не подлежит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подлежит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6050280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90600"/>
                <a:gridCol w="990600"/>
                <a:gridCol w="1353312"/>
                <a:gridCol w="1615440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889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889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651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651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4.5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Банковская и страховая деятельность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4.6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Общественное питание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4.9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Служебные гаражи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5.1.2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Обеспечение занятий спортом в помещениях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 метров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5.1.3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Площадки для занятий спортом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8.3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Обеспечение внутреннего правопорядка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9.3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1050">
                          <a:latin typeface="Times New Roman"/>
                        </a:rPr>
                        <a:t>Историко-культурная</a:t>
                      </a:r>
                    </a:p>
                    <a:p>
                      <a:pPr indent="0"/>
                      <a:r>
                        <a:rPr lang="ru" sz="1050">
                          <a:latin typeface="Times New Roman"/>
                        </a:rPr>
                        <a:t>деятельность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12.0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(территории) общего пользования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12.0.1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Улично-дорожная сеть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4592">
                <a:tc gridSpan="2"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b="1" sz="950">
                          <a:latin typeface="Times New Roman"/>
                        </a:rPr>
                        <a:t>УСЛОВНО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R="2413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Для индивидуального жилищного строительства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этажа*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метра**</a:t>
                      </a:r>
                    </a:p>
                  </a:txBody>
                  <a:tcPr marL="0" marR="0" marT="0" marB="0"/>
                </a:tc>
              </a:tr>
              <a:tr h="65532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Для ведения личного подсобного хозяйства (приусадебный земельный участок)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этажа*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метра**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806696" y="826008"/>
            <a:ext cx="2237232" cy="11795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1231900">
              <a:lnSpc>
                <a:spcPts val="1608"/>
              </a:lnSpc>
              <a:spcAft>
                <a:spcPts val="2100"/>
              </a:spcAft>
            </a:pPr>
            <a:r>
              <a:rPr lang="ru" sz="1400">
                <a:latin typeface="Times New Roman"/>
              </a:rPr>
              <a:t>Приложение к приказу департамента архитектуры и градостроительства Воронежской области от    №</a:t>
            </a:r>
          </a:p>
        </p:txBody>
      </p:sp>
      <p:sp>
        <p:nvSpPr>
          <p:cNvPr id="3" name=""/>
          <p:cNvSpPr/>
          <p:nvPr/>
        </p:nvSpPr>
        <p:spPr>
          <a:xfrm>
            <a:off x="4309872" y="2462784"/>
            <a:ext cx="1347216" cy="18897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2100"/>
              </a:spcBef>
              <a:spcAft>
                <a:spcPts val="630"/>
              </a:spcAft>
            </a:pPr>
            <a:r>
              <a:rPr lang="ru" sz="1400">
                <a:latin typeface="Times New Roman"/>
              </a:rPr>
              <a:t>«УТВЕРЖДЕНЫ</a:t>
            </a:r>
          </a:p>
        </p:txBody>
      </p:sp>
      <p:sp>
        <p:nvSpPr>
          <p:cNvPr id="4" name=""/>
          <p:cNvSpPr/>
          <p:nvPr/>
        </p:nvSpPr>
        <p:spPr>
          <a:xfrm>
            <a:off x="4303776" y="2700528"/>
            <a:ext cx="2688336" cy="5699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08"/>
              </a:lnSpc>
              <a:spcBef>
                <a:spcPts val="630"/>
              </a:spcBef>
            </a:pPr>
            <a:r>
              <a:rPr lang="ru" sz="1400">
                <a:latin typeface="Times New Roman"/>
              </a:rPr>
              <a:t>приказом департамента архитектуры и градостроительства Воронежской области</a:t>
            </a:r>
          </a:p>
        </p:txBody>
      </p:sp>
      <p:sp>
        <p:nvSpPr>
          <p:cNvPr id="5" name=""/>
          <p:cNvSpPr/>
          <p:nvPr/>
        </p:nvSpPr>
        <p:spPr>
          <a:xfrm>
            <a:off x="4309872" y="3273552"/>
            <a:ext cx="2261616" cy="16459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4200"/>
              </a:spcAft>
            </a:pPr>
            <a:r>
              <a:rPr lang="ru" sz="1400">
                <a:latin typeface="Times New Roman"/>
              </a:rPr>
              <a:t>от 25.11.2020 № 45-01-04/924</a:t>
            </a:r>
          </a:p>
        </p:txBody>
      </p:sp>
      <p:sp>
        <p:nvSpPr>
          <p:cNvPr id="6" name=""/>
          <p:cNvSpPr/>
          <p:nvPr/>
        </p:nvSpPr>
        <p:spPr>
          <a:xfrm>
            <a:off x="1063752" y="4209288"/>
            <a:ext cx="5977128" cy="57485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608"/>
              </a:lnSpc>
              <a:spcBef>
                <a:spcPts val="4200"/>
              </a:spcBef>
              <a:spcAft>
                <a:spcPts val="1050"/>
              </a:spcAft>
            </a:pPr>
            <a:r>
              <a:rPr lang="ru" b="1" sz="1400">
                <a:latin typeface="Times New Roman"/>
              </a:rPr>
              <a:t>ПРАВИЛА ЗЕМЛЕПОЛЬЗОВАНИЯ И ЗАСТРОЙКИ КАРАЧУНСКОГО СЕЛЬСКОГО ПОСЕЛЕНИЯ РАМОНСКОГО МУНИЦИПАЛЬНОГО РАЙОНА ВОРОНЕЖСКОЙ ОБЛАСТИ</a:t>
            </a:r>
          </a:p>
          <a:p>
            <a:pPr marL="368300" indent="838200">
              <a:lnSpc>
                <a:spcPts val="1632"/>
              </a:lnSpc>
            </a:pPr>
            <a:r>
              <a:rPr lang="ru" b="1" sz="1400">
                <a:latin typeface="Times New Roman"/>
              </a:rPr>
              <a:t>ЧАСТЬ I. ПОРЯДОК ПРИМЕНЕНИЯ ПРАВИЛ ЗЕМЛЕПОЛЬЗОВАНИЯ И ЗАСТРОЙКИ И ВНЕСЕНИЯ В НИХ</a:t>
            </a:r>
          </a:p>
          <a:p>
            <a:pPr algn="ctr" indent="0">
              <a:spcAft>
                <a:spcPts val="1470"/>
              </a:spcAft>
            </a:pPr>
            <a:r>
              <a:rPr lang="ru" b="1" sz="1400">
                <a:latin typeface="Times New Roman"/>
              </a:rPr>
              <a:t>ИЗМЕНЕНИЙ</a:t>
            </a:r>
          </a:p>
          <a:p>
            <a:pPr marL="2082800" indent="0">
              <a:spcAft>
                <a:spcPts val="1470"/>
              </a:spcAft>
            </a:pPr>
            <a:r>
              <a:rPr lang="ru" b="1" sz="1400">
                <a:latin typeface="Times New Roman"/>
              </a:rPr>
              <a:t>Раздел 1. Общие положения</a:t>
            </a:r>
          </a:p>
          <a:p>
            <a:pPr algn="just" indent="482600">
              <a:lnSpc>
                <a:spcPts val="1608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1. Предмет регулирования и цели подготовки Правил землепользования и застройки Карачунского сельского поселения Рамонского муниципального района Воронежской области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   Правила землепользования и застройки Карачунского сельского поселения Рамонского муниципального района Воронежской области (далее - Правила) являются документом градостроительного зонирования, который утверждается нормативным правовым актом департамента архитектуры и градостроительства Воронежской области и в котором устанавливаются территориальные зоны, градостроительные регламенты, порядок применения такого документа и порядок внесения в него изменений.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2.    Правила разработаны в соответствии с Градостроительным кодексом Российской Федерации (далее - ГрК РФ), Земельным кодексом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2767584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90600"/>
                <a:gridCol w="990600"/>
                <a:gridCol w="1353312"/>
                <a:gridCol w="1615440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524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64922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2.3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Блокированная жилая застройка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3этажа*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3 метра**;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0 метров - при примыкании к соседним зданиям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4.9.1.3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Автомобильные мойки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 этаж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Пищевая промышленность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 метров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"/>
          <p:cNvSpPr/>
          <p:nvPr/>
        </p:nvSpPr>
        <p:spPr>
          <a:xfrm>
            <a:off x="1255776" y="3578352"/>
            <a:ext cx="225856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для вспомогательных видов - 1 этаж;</a:t>
            </a:r>
          </a:p>
        </p:txBody>
      </p:sp>
      <p:sp>
        <p:nvSpPr>
          <p:cNvPr id="5" name=""/>
          <p:cNvSpPr/>
          <p:nvPr/>
        </p:nvSpPr>
        <p:spPr>
          <a:xfrm>
            <a:off x="704088" y="3816096"/>
            <a:ext cx="9284208" cy="12374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520700">
              <a:lnSpc>
                <a:spcPts val="1896"/>
              </a:lnSpc>
              <a:spcBef>
                <a:spcPts val="420"/>
              </a:spcBef>
            </a:pPr>
            <a:r>
              <a:rPr lang="ru" sz="1050">
                <a:latin typeface="Times New Roman"/>
              </a:rPr>
              <a:t>** от вспомогательных видов - 1 метр.</a:t>
            </a:r>
          </a:p>
          <a:p>
            <a:pPr indent="520700">
              <a:lnSpc>
                <a:spcPts val="1896"/>
              </a:lnSpc>
            </a:pPr>
            <a:r>
              <a:rPr lang="ru" sz="1050">
                <a:latin typeface="Times New Roman"/>
              </a:rPr>
              <a:t>Не допускается размещать со стороны улицы вспомогательные строения, за исключением гаражей. Допускается блокировка хозяйственных построек на смежных земельных участках по взаимному согласию домовладельцев с учетом пожарных требований.</a:t>
            </a:r>
          </a:p>
          <a:p>
            <a:pPr indent="520700">
              <a:lnSpc>
                <a:spcPts val="2400"/>
              </a:lnSpc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29</a:t>
            </a:r>
          </a:p>
        </p:txBody>
      </p:sp>
      <p:sp>
        <p:nvSpPr>
          <p:cNvPr id="3" name=""/>
          <p:cNvSpPr/>
          <p:nvPr/>
        </p:nvSpPr>
        <p:spPr>
          <a:xfrm>
            <a:off x="1152144" y="826008"/>
            <a:ext cx="7324344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400">
                <a:latin typeface="Times New Roman"/>
              </a:rPr>
              <a:t>3. Градостроительные регламенты территориальных зон ИТ1/1, ИТ1/2, ИТ1/3, ИТ1/5, ИТ1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646176" y="1106424"/>
          <a:ext cx="9439656" cy="4751832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90600"/>
                <a:gridCol w="993648"/>
                <a:gridCol w="1347216"/>
                <a:gridCol w="1618488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[Х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7.2.1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R="114300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Размещение автомобильных дорог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(территории) общего пользования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Улично-дорожная сеть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b="1" sz="950">
                          <a:latin typeface="Times New Roman"/>
                        </a:rPr>
                        <a:t>УСЛОВНО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4.9.1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Объекты дорожного сервиса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4.9.1.1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Заправка транспортных средств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 этаж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4.9.1.2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Обеспечение дорожного отдыха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4.9.1.3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Автомобильные мойки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 этаж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4.9.1.4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Ремонт автомобилей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 этаж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"/>
          <p:cNvSpPr/>
          <p:nvPr/>
        </p:nvSpPr>
        <p:spPr>
          <a:xfrm>
            <a:off x="1155192" y="5873496"/>
            <a:ext cx="8823960" cy="20116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r" indent="0">
              <a:spcAft>
                <a:spcPts val="840"/>
              </a:spcAft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</a:t>
            </a:r>
          </a:p>
        </p:txBody>
      </p:sp>
      <p:sp>
        <p:nvSpPr>
          <p:cNvPr id="6" name=""/>
          <p:cNvSpPr/>
          <p:nvPr/>
        </p:nvSpPr>
        <p:spPr>
          <a:xfrm>
            <a:off x="707136" y="6184392"/>
            <a:ext cx="8031480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840"/>
              </a:spcBef>
            </a:pPr>
            <a:r>
              <a:rPr lang="ru" sz="1400">
                <a:latin typeface="Times New Roman"/>
              </a:rPr>
              <a:t>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30</a:t>
            </a:r>
          </a:p>
        </p:txBody>
      </p:sp>
      <p:sp>
        <p:nvSpPr>
          <p:cNvPr id="3" name=""/>
          <p:cNvSpPr/>
          <p:nvPr/>
        </p:nvSpPr>
        <p:spPr>
          <a:xfrm>
            <a:off x="1155192" y="826008"/>
            <a:ext cx="5017008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400">
                <a:latin typeface="Times New Roman"/>
              </a:rPr>
              <a:t>4. Градостроительный регламент территориальной зоны СХ1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646176" y="1106424"/>
          <a:ext cx="9439656" cy="5727192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89760"/>
                <a:gridCol w="990600"/>
                <a:gridCol w="993648"/>
                <a:gridCol w="1347216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524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[Х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203200" indent="0"/>
                      <a:r>
                        <a:rPr lang="ru" sz="1050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Растениеводство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Пчеловодство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1.15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Хранение и переработка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сельскохозяйственной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продукции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Питомники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1.18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Обеспечение</a:t>
                      </a:r>
                    </a:p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сельскохозяйственного</a:t>
                      </a:r>
                    </a:p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производства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203200" indent="0"/>
                      <a:r>
                        <a:rPr lang="ru" sz="1050">
                          <a:latin typeface="Times New Roman"/>
                        </a:rPr>
                        <a:t>4.4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Магазины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4.9.1.1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Заправка транспортных средств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 этаж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203200" indent="0"/>
                      <a:r>
                        <a:rPr lang="ru" sz="1050">
                          <a:latin typeface="Times New Roman"/>
                        </a:rPr>
                        <a:t>6.9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Склад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6.9.1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Складские площадки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12.0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(территории) общего пользования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73736">
                <a:tc gridSpan="2"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b="1" sz="950">
                          <a:latin typeface="Times New Roman"/>
                        </a:rPr>
                        <a:t>УСЛОВНО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31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2286000"/>
        </p:xfrm>
        <a:graphic>
          <a:graphicData uri="http://schemas.openxmlformats.org/drawingml/2006/table">
            <a:tbl>
              <a:tblPr/>
              <a:tblGrid>
                <a:gridCol w="435864"/>
                <a:gridCol w="533400"/>
                <a:gridCol w="1892808"/>
                <a:gridCol w="990600"/>
                <a:gridCol w="990600"/>
                <a:gridCol w="1350264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143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143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r" marR="1651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algn="r" marR="1651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165100" indent="0"/>
                      <a:r>
                        <a:rPr lang="ru" sz="1050">
                          <a:latin typeface="Times New Roman"/>
                        </a:rPr>
                        <a:t>1.7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Животноводство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165100" indent="0"/>
                      <a:r>
                        <a:rPr lang="ru" sz="1050"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Пищевая промышленность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marL="114300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165100" indent="0"/>
                      <a:r>
                        <a:rPr lang="ru" sz="1050">
                          <a:latin typeface="Times New Roman"/>
                        </a:rPr>
                        <a:t>6.8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Связь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"/>
          <p:cNvSpPr/>
          <p:nvPr/>
        </p:nvSpPr>
        <p:spPr>
          <a:xfrm>
            <a:off x="707136" y="3276600"/>
            <a:ext cx="9272016" cy="5059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533400">
              <a:lnSpc>
                <a:spcPts val="2400"/>
              </a:lnSpc>
              <a:spcBef>
                <a:spcPts val="1050"/>
              </a:spcBef>
              <a:spcAft>
                <a:spcPts val="1470"/>
              </a:spcAft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</p:txBody>
      </p:sp>
      <p:sp>
        <p:nvSpPr>
          <p:cNvPr id="5" name=""/>
          <p:cNvSpPr/>
          <p:nvPr/>
        </p:nvSpPr>
        <p:spPr>
          <a:xfrm>
            <a:off x="1155192" y="4203192"/>
            <a:ext cx="5455920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>
              <a:spcBef>
                <a:spcPts val="1470"/>
              </a:spcBef>
            </a:pPr>
            <a:r>
              <a:rPr lang="ru" b="1" sz="1400">
                <a:latin typeface="Times New Roman"/>
              </a:rPr>
              <a:t>5. Градостроительные регламенты территориальных зон Р1/1, Р1/5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646176" y="4483608"/>
          <a:ext cx="9439656" cy="2444496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90600"/>
                <a:gridCol w="993648"/>
                <a:gridCol w="1350264"/>
                <a:gridCol w="1615440"/>
                <a:gridCol w="1624584"/>
              </a:tblGrid>
              <a:tr h="810768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6216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4592"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[Х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3.6.2.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Парки культуры и отдыха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3528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5.1.3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Площадки для занятий спортом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4584192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90600"/>
                <a:gridCol w="990600"/>
                <a:gridCol w="1350264"/>
                <a:gridCol w="1618488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algn="r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5.1.5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Водный спорт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5.4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Причалы для маломерных судов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11.0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Водные объекты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11.1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Общее пользование водными объектами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Улично-дорожная сеть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b="1" sz="950">
                          <a:latin typeface="Times New Roman"/>
                        </a:rPr>
                        <a:t>УСЛОВНО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4.6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Общественное питание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4.8.1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1050">
                          <a:latin typeface="Times New Roman"/>
                        </a:rPr>
                        <a:t>Развлекательные</a:t>
                      </a:r>
                    </a:p>
                    <a:p>
                      <a:pPr indent="0"/>
                      <a:r>
                        <a:rPr lang="ru" sz="1050">
                          <a:latin typeface="Times New Roman"/>
                        </a:rPr>
                        <a:t>мероприятия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3223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5.1.4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Оборудованные площадки для занятий спортом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"/>
          <p:cNvSpPr/>
          <p:nvPr/>
        </p:nvSpPr>
        <p:spPr>
          <a:xfrm>
            <a:off x="704088" y="5559552"/>
            <a:ext cx="9281160" cy="112166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520700">
              <a:lnSpc>
                <a:spcPts val="2400"/>
              </a:lnSpc>
              <a:spcBef>
                <a:spcPts val="840"/>
              </a:spcBef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  <a:p>
            <a:pPr indent="520700">
              <a:lnSpc>
                <a:spcPts val="2400"/>
              </a:lnSpc>
            </a:pPr>
            <a:r>
              <a:rPr lang="ru" sz="1400">
                <a:latin typeface="Times New Roman"/>
              </a:rPr>
              <a:t>В отношении части земельных участков, расположенных в границах ООПТ - «Участок р. Воронеж», правовой режим использования определяется постановлением правительства Воронежской области от 21.02.2018 № 180 «Об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6764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33</a:t>
            </a:r>
          </a:p>
        </p:txBody>
      </p:sp>
      <p:sp>
        <p:nvSpPr>
          <p:cNvPr id="3" name=""/>
          <p:cNvSpPr/>
          <p:nvPr/>
        </p:nvSpPr>
        <p:spPr>
          <a:xfrm>
            <a:off x="701040" y="819912"/>
            <a:ext cx="9275064" cy="5090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424"/>
              </a:lnSpc>
              <a:spcAft>
                <a:spcPts val="1470"/>
              </a:spcAft>
            </a:pPr>
            <a:r>
              <a:rPr lang="ru" sz="1400">
                <a:latin typeface="Times New Roman"/>
              </a:rPr>
              <a:t>утверждении границ и режимов особой охраны территорий отдельных памятников природы областного значения и о внесении изменений в постановление администрации Воронежской области от 28.05.1998 № 500».</a:t>
            </a:r>
          </a:p>
        </p:txBody>
      </p:sp>
      <p:sp>
        <p:nvSpPr>
          <p:cNvPr id="4" name=""/>
          <p:cNvSpPr/>
          <p:nvPr/>
        </p:nvSpPr>
        <p:spPr>
          <a:xfrm>
            <a:off x="1155192" y="1746504"/>
            <a:ext cx="5315712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>
              <a:spcBef>
                <a:spcPts val="1470"/>
              </a:spcBef>
            </a:pPr>
            <a:r>
              <a:rPr lang="ru" b="1" sz="1400">
                <a:latin typeface="Times New Roman"/>
              </a:rPr>
              <a:t>6. Г радостроительные регламенты территориальных зон Р2/4, Р2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646176" y="2026920"/>
          <a:ext cx="9439656" cy="4764024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87552"/>
                <a:gridCol w="993648"/>
                <a:gridCol w="1347216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524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[Х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5.2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1050">
                          <a:latin typeface="Times New Roman"/>
                        </a:rPr>
                        <a:t>Природно-познавательный</a:t>
                      </a:r>
                    </a:p>
                    <a:p>
                      <a:pPr indent="0"/>
                      <a:r>
                        <a:rPr lang="ru" sz="1050">
                          <a:latin typeface="Times New Roman"/>
                        </a:rPr>
                        <a:t>туризм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5.2.1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Туристическое</a:t>
                      </a:r>
                    </a:p>
                    <a:p>
                      <a:pPr indent="0"/>
                      <a:r>
                        <a:rPr lang="ru" sz="1050">
                          <a:latin typeface="Times New Roman"/>
                        </a:rPr>
                        <a:t>обслуживание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9.2.1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Санаторная деятельность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11.1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Общее пользование водными объектами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12.0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(территории) общего пользования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12.0.1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Улично-дорожная сеть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b="1" sz="950">
                          <a:latin typeface="Times New Roman"/>
                        </a:rPr>
                        <a:t>УСЛОВНО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7983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5.1.7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Спортивные базы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1737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5.3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Охота и рыбалка</a:t>
                      </a:r>
                    </a:p>
                  </a:txBody>
                  <a:tcPr marL="0" marR="0" marT="0" marB="0" anchor="b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 этажа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2112264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87552"/>
                <a:gridCol w="990600"/>
                <a:gridCol w="1350264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524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33528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152400" indent="0"/>
                      <a:r>
                        <a:rPr lang="ru" sz="1050">
                          <a:latin typeface="Times New Roman"/>
                        </a:rPr>
                        <a:t>5.4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R="254000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Причалы для маломерных судов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"/>
          <p:cNvSpPr/>
          <p:nvPr/>
        </p:nvSpPr>
        <p:spPr>
          <a:xfrm>
            <a:off x="701040" y="3090672"/>
            <a:ext cx="9284208" cy="173126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520700">
              <a:lnSpc>
                <a:spcPts val="2400"/>
              </a:lnSpc>
              <a:spcBef>
                <a:spcPts val="840"/>
              </a:spcBef>
            </a:pPr>
            <a:r>
              <a:rPr lang="ru" sz="1400">
                <a:latin typeface="Times New Roman"/>
              </a:rPr>
              <a:t>В отношении части земельных участков, расположенных в границах ООПТ - «Участок р. Воронеж», правовой режим использования определяется постановлением правительства Воронежской области от 21.02.2018 № 180 «Об утверждении границ и режимов особой охраны территорий отдельных памятников природы областного значения и о внесении изменений в постановление администрации Воронежской области от 28.05.1998 № 500».</a:t>
            </a:r>
          </a:p>
          <a:p>
            <a:pPr algn="just" indent="520700">
              <a:lnSpc>
                <a:spcPts val="2400"/>
              </a:lnSpc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0688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35</a:t>
            </a:r>
          </a:p>
        </p:txBody>
      </p:sp>
      <p:sp>
        <p:nvSpPr>
          <p:cNvPr id="3" name=""/>
          <p:cNvSpPr/>
          <p:nvPr/>
        </p:nvSpPr>
        <p:spPr>
          <a:xfrm>
            <a:off x="1155192" y="826008"/>
            <a:ext cx="6937248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400">
                <a:latin typeface="Times New Roman"/>
              </a:rPr>
              <a:t>7. Градостроительные регламенты территориальных зон СН1/1, СН1/2, СН1/3, СН1/5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646176" y="1106424"/>
          <a:ext cx="9439656" cy="3803904"/>
        </p:xfrm>
        <a:graphic>
          <a:graphicData uri="http://schemas.openxmlformats.org/drawingml/2006/table">
            <a:tbl>
              <a:tblPr/>
              <a:tblGrid>
                <a:gridCol w="435864"/>
                <a:gridCol w="536448"/>
                <a:gridCol w="1892808"/>
                <a:gridCol w="987552"/>
                <a:gridCol w="996696"/>
                <a:gridCol w="1344168"/>
                <a:gridCol w="1621536"/>
                <a:gridCol w="1624584"/>
              </a:tblGrid>
              <a:tr h="813816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9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963168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67640"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3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[Х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Ритуальная деятельность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400000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(территории) общего пользования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Улично-дорожная сеть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397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marL="190500" indent="0"/>
                      <a:r>
                        <a:rPr lang="ru" b="1" sz="950">
                          <a:latin typeface="Times New Roman"/>
                        </a:rPr>
                        <a:t>УСЛОВНО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216408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 gridSpan="7"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Не устанавливаются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"/>
          <p:cNvSpPr/>
          <p:nvPr/>
        </p:nvSpPr>
        <p:spPr>
          <a:xfrm>
            <a:off x="707136" y="5081016"/>
            <a:ext cx="9272016" cy="5090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533400">
              <a:lnSpc>
                <a:spcPts val="2424"/>
              </a:lnSpc>
              <a:spcBef>
                <a:spcPts val="840"/>
              </a:spcBef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36</a:t>
            </a:r>
          </a:p>
        </p:txBody>
      </p:sp>
      <p:sp>
        <p:nvSpPr>
          <p:cNvPr id="3" name=""/>
          <p:cNvSpPr/>
          <p:nvPr/>
        </p:nvSpPr>
        <p:spPr>
          <a:xfrm>
            <a:off x="1155192" y="826008"/>
            <a:ext cx="5026152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400">
                <a:latin typeface="Times New Roman"/>
              </a:rPr>
              <a:t>8. Градостроительный регламент территориальной зоны СО1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646176" y="1106424"/>
          <a:ext cx="9439656" cy="5184648"/>
        </p:xfrm>
        <a:graphic>
          <a:graphicData uri="http://schemas.openxmlformats.org/drawingml/2006/table">
            <a:tbl>
              <a:tblPr/>
              <a:tblGrid>
                <a:gridCol w="435864"/>
                <a:gridCol w="545592"/>
                <a:gridCol w="1883664"/>
                <a:gridCol w="987552"/>
                <a:gridCol w="1082040"/>
                <a:gridCol w="1258824"/>
                <a:gridCol w="1621536"/>
                <a:gridCol w="1624584"/>
              </a:tblGrid>
              <a:tr h="652272">
                <a:tc rowSpan="2">
                  <a:txBody>
                    <a:bodyPr lIns="0" tIns="0" rIns="0" bIns="0">
                      <a:noAutofit/>
                    </a:bodyPr>
                    <a:p>
                      <a:pPr marL="1397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1397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Код</a:t>
                      </a:r>
                    </a:p>
                    <a:p>
                      <a:pPr marL="152400" indent="0"/>
                      <a:r>
                        <a:rPr lang="ru" b="1" sz="950">
                          <a:latin typeface="Times New Roman"/>
                        </a:rPr>
                        <a:t>ВРИ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Наименование ВРИ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Предельные (минимальные и (или) максимальные) размеры земельных участков, в том числе их площадь, м</a:t>
                      </a:r>
                      <a:r>
                        <a:rPr lang="ru" b="1" baseline="30000" sz="9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1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Максимальный процент застройки в границах земельного участка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Предельное количество этажей или предельная высота зданий, строений, сооружений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Минимальные отступы от границ земельных участков в целях определения мест допустимого размещения зданий, строений, сооружений, за пределами которых запрещено</a:t>
                      </a:r>
                    </a:p>
                    <a:p>
                      <a:pPr algn="ctr" indent="0">
                        <a:lnSpc>
                          <a:spcPts val="1248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строительство зданий, строений, сооружений</a:t>
                      </a:r>
                    </a:p>
                  </a:txBody>
                  <a:tcPr marL="0" marR="0" marT="0" marB="0" anchor="b"/>
                </a:tc>
              </a:tr>
              <a:tr h="1124712">
                <a:tc vMerge="1">
                  <a:txBody>
                    <a:bodyPr lIns="0" tIns="0" rIns="0" bIns="0">
                      <a:noAutofit/>
                    </a:bodyPr>
                    <a:p>
                      <a:endParaRPr sz="5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b="1" sz="950">
                          <a:latin typeface="Times New Roman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4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400"/>
                    </a:p>
                  </a:txBody>
                  <a:tcPr marL="0" marR="0" marT="0" marB="0"/>
                </a:tc>
              </a:tr>
              <a:tr h="16764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ОСНОВНЫЕ ВИДЫ РАЗРЕШЕННОГО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13.0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общего назначения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 метров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13.1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Ведение огородничества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13.2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Ведение садоводства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этажа /13 метров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 anchor="b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3.1.1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Предоставление коммунальных услуг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4.4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Магазины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подлежит установлению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 метров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 метра</a:t>
                      </a:r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11.1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Общее пользование водными объектами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12.0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Земельные участки (территории) общего пользования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12.0.1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Улично-дорожная сеть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12.0.2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5.1.3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Площадки для занятий спортом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подлежат установлению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167640">
                <a:tc gridSpan="2">
                  <a:txBody>
                    <a:bodyPr lIns="0" tIns="0" rIns="0" bIns="0">
                      <a:noAutofit/>
                    </a:bodyPr>
                    <a:p>
                      <a:pPr marL="203200" indent="0"/>
                      <a:r>
                        <a:rPr lang="ru" b="1" sz="950">
                          <a:latin typeface="Times New Roman"/>
                        </a:rPr>
                        <a:t>УСЛОВНО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950">
                          <a:latin typeface="Times New Roman"/>
                        </a:rPr>
                        <a:t>РАЗРЕШЕННЫЕ ВИДЫ ИСПОЛЬЗОВАНИЯ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280416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 gridSpan="7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Не устанавливаются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37</a:t>
            </a:r>
          </a:p>
        </p:txBody>
      </p:sp>
      <p:sp>
        <p:nvSpPr>
          <p:cNvPr id="3" name=""/>
          <p:cNvSpPr/>
          <p:nvPr/>
        </p:nvSpPr>
        <p:spPr>
          <a:xfrm>
            <a:off x="701040" y="819912"/>
            <a:ext cx="9287256" cy="536143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469900">
              <a:lnSpc>
                <a:spcPts val="2424"/>
              </a:lnSpc>
              <a:spcAft>
                <a:spcPts val="1470"/>
              </a:spcAft>
            </a:pPr>
            <a:r>
              <a:rPr lang="ru" sz="1400">
                <a:latin typeface="Times New Roman"/>
              </a:rPr>
              <a:t>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sz="1400">
                <a:latin typeface="Times New Roman"/>
              </a:rPr>
              <a:t> законодательством </a:t>
            </a:r>
            <a:r>
              <a:rPr lang="ru" sz="1400">
                <a:latin typeface="Times New Roman"/>
              </a:rPr>
              <a:t>Российской Федерации, определяются пунктом 22 настоящих Правил.</a:t>
            </a:r>
          </a:p>
          <a:p>
            <a:pPr algn="just" indent="469900">
              <a:lnSpc>
                <a:spcPts val="1632"/>
              </a:lnSpc>
              <a:spcAft>
                <a:spcPts val="630"/>
              </a:spcAft>
            </a:pPr>
            <a:r>
              <a:rPr lang="ru" b="1" sz="1400">
                <a:latin typeface="Times New Roman"/>
              </a:rPr>
              <a:t>22. Ограничения использования земельных участков и объектов капитального строительства, устанавливаемые в соответствии с</a:t>
            </a:r>
            <a:r>
              <a:rPr lang="ru" b="1" sz="1400">
                <a:latin typeface="Times New Roman"/>
              </a:rPr>
              <a:t> законодательством </a:t>
            </a:r>
            <a:r>
              <a:rPr lang="ru" b="1" sz="1400">
                <a:latin typeface="Times New Roman"/>
              </a:rPr>
              <a:t>Российской Федерации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1. На территории Карачунского сельского поселения Рамонского муниципального района Воронежской области располагаются следующие зоны с особыми условиями использования территории: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1)    защитная</a:t>
            </a:r>
            <a:r>
              <a:rPr lang="ru" sz="1400">
                <a:latin typeface="Times New Roman"/>
              </a:rPr>
              <a:t> зона </a:t>
            </a:r>
            <a:r>
              <a:rPr lang="ru" sz="1400">
                <a:latin typeface="Times New Roman"/>
              </a:rPr>
              <a:t>объекта культурного наследия;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2)    охранная зона объектов электроэнергетики (объектов электросетевого хозяйства и объектов по производству электрической энергии);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3)    охранная</a:t>
            </a:r>
            <a:r>
              <a:rPr lang="ru" sz="1400">
                <a:latin typeface="Times New Roman"/>
              </a:rPr>
              <a:t> зона </a:t>
            </a:r>
            <a:r>
              <a:rPr lang="ru" sz="1400">
                <a:latin typeface="Times New Roman"/>
              </a:rPr>
              <a:t>трубопроводов (газопроводов, нефтепроводов и нефтепродуктопроводов, аммиакопроводов);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4)    водоохранная (рыбоохранная) зона;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5)    прибрежная защитная полоса;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6)</a:t>
            </a:r>
            <a:r>
              <a:rPr lang="ru" sz="1400">
                <a:latin typeface="Times New Roman"/>
              </a:rPr>
              <a:t>    зоны </a:t>
            </a:r>
            <a:r>
              <a:rPr lang="ru" sz="1400">
                <a:latin typeface="Times New Roman"/>
              </a:rPr>
              <a:t>санитарной охраны источников питьевого и хозяйственно-бытового водоснабжения, а также устанавливаемые в случаях, предусмотренных Водным</a:t>
            </a:r>
            <a:r>
              <a:rPr lang="ru" sz="1400">
                <a:latin typeface="Times New Roman"/>
              </a:rPr>
              <a:t> кодексом </a:t>
            </a:r>
            <a:r>
              <a:rPr lang="ru" sz="1400">
                <a:latin typeface="Times New Roman"/>
              </a:rPr>
              <a:t>Российской Федерации, в отношении подземных водных объектов зоны специальной охраны;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7)</a:t>
            </a:r>
            <a:r>
              <a:rPr lang="ru" sz="1400">
                <a:latin typeface="Times New Roman"/>
              </a:rPr>
              <a:t>    зоны </a:t>
            </a:r>
            <a:r>
              <a:rPr lang="ru" sz="1400">
                <a:latin typeface="Times New Roman"/>
              </a:rPr>
              <a:t>затопления и подтопления;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8)    санитарно-защитная зона.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1480" y="469392"/>
            <a:ext cx="1036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063752" y="819912"/>
            <a:ext cx="5977128" cy="914704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Российской Федерации, Федеральным законом от 06.10.2003 № 131-ФЗ «Об общих принципах организации местного самоуправления в Российской Федерации», иными нормативными правовыми актами Российской Федерации, Воронежской области, муниципальными правовыми актами муниципального образования с учетом положений нормативных актов и документов, определяющих основные направления социальноэкономического и градостроительного развития муниципального образования, а также сведений Единого государственного реестра недвижимости, сведений, документов и материалов, содержащихся в государственных информационных системах обеспечения градостроительной деятельности.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3. Правила разработаны в целях: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-    создания условий для устойчивого развития территории муниципального образования, сохранения окружающей среды и объектов культурного наследия;</a:t>
            </a:r>
          </a:p>
          <a:p>
            <a:pPr algn="just" indent="469900">
              <a:lnSpc>
                <a:spcPts val="2424"/>
              </a:lnSpc>
            </a:pPr>
            <a:r>
              <a:rPr lang="ru" sz="1400">
                <a:latin typeface="Times New Roman"/>
              </a:rPr>
              <a:t>-    создания условий для планировки территории муниципального образования;</a:t>
            </a:r>
          </a:p>
          <a:p>
            <a:pPr algn="just" indent="469900">
              <a:lnSpc>
                <a:spcPts val="2424"/>
              </a:lnSpc>
            </a:pPr>
            <a:r>
              <a:rPr lang="ru" sz="1400">
                <a:latin typeface="Times New Roman"/>
              </a:rPr>
              <a:t>-    обеспечения прав и законных интересов физических и юридических лиц, в том числе правообладателей земельных участков и объектов капитального строительства;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-    создания условий для привлечения инвестиций, в том числе путем предоставления возможности выбора наиболее эффективных видов разрешенного использования земельных участков и объектов капитального строительства.</a:t>
            </a:r>
          </a:p>
          <a:p>
            <a:pPr algn="just" indent="469900">
              <a:lnSpc>
                <a:spcPts val="2400"/>
              </a:lnSpc>
            </a:pPr>
            <a:r>
              <a:rPr lang="ru" b="1" sz="1400">
                <a:latin typeface="Times New Roman"/>
              </a:rPr>
              <a:t>2.    Основные понятия, используемые в Правилах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В    настоящих Правилах    используются основные    понятия,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установленные законодательством Российской Федерации.</a:t>
            </a:r>
          </a:p>
          <a:p>
            <a:pPr algn="just" indent="469900">
              <a:lnSpc>
                <a:spcPts val="2400"/>
              </a:lnSpc>
            </a:pPr>
            <a:r>
              <a:rPr lang="ru" b="1" sz="1400">
                <a:latin typeface="Times New Roman"/>
              </a:rPr>
              <a:t>3.    Сфера применения Правил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1.    Действие настоящих Правил распространяется    на всю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территорию Карачунского сельского поселения Рамонского муниципального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3736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38</a:t>
            </a:r>
          </a:p>
        </p:txBody>
      </p:sp>
      <p:sp>
        <p:nvSpPr>
          <p:cNvPr id="3" name=""/>
          <p:cNvSpPr/>
          <p:nvPr/>
        </p:nvSpPr>
        <p:spPr>
          <a:xfrm>
            <a:off x="1152144" y="819912"/>
            <a:ext cx="8827008" cy="20116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r" indent="0">
              <a:spcAft>
                <a:spcPts val="840"/>
              </a:spcAft>
            </a:pPr>
            <a:r>
              <a:rPr lang="ru" sz="1400">
                <a:latin typeface="Times New Roman"/>
              </a:rPr>
              <a:t>2. Ограничения для зон с особыми условиями использования территории установлены в соответствии с</a:t>
            </a:r>
          </a:p>
        </p:txBody>
      </p:sp>
      <p:sp>
        <p:nvSpPr>
          <p:cNvPr id="4" name=""/>
          <p:cNvSpPr/>
          <p:nvPr/>
        </p:nvSpPr>
        <p:spPr>
          <a:xfrm>
            <a:off x="704088" y="1136904"/>
            <a:ext cx="2279904" cy="19202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840"/>
              </a:spcBef>
            </a:pPr>
            <a:r>
              <a:rPr lang="ru" sz="1400">
                <a:latin typeface="Times New Roman"/>
              </a:rPr>
              <a:t>действующими нормативами.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646176" y="1414272"/>
          <a:ext cx="9439656" cy="5489448"/>
        </p:xfrm>
        <a:graphic>
          <a:graphicData uri="http://schemas.openxmlformats.org/drawingml/2006/table">
            <a:tbl>
              <a:tblPr/>
              <a:tblGrid>
                <a:gridCol w="478536"/>
                <a:gridCol w="1761744"/>
                <a:gridCol w="4255008"/>
                <a:gridCol w="2944368"/>
              </a:tblGrid>
              <a:tr h="329184">
                <a:tc>
                  <a:txBody>
                    <a:bodyPr lIns="0" tIns="0" rIns="0" bIns="0">
                      <a:noAutofit/>
                    </a:bodyPr>
                    <a:p>
                      <a:pPr marL="203200" indent="0">
                        <a:spcAft>
                          <a:spcPts val="210"/>
                        </a:spcAft>
                      </a:pPr>
                      <a:r>
                        <a:rPr lang="ru" b="1" sz="950">
                          <a:latin typeface="Times New Roman"/>
                        </a:rPr>
                        <a:t>№</a:t>
                      </a:r>
                    </a:p>
                    <a:p>
                      <a:pPr marL="203200" indent="0"/>
                      <a:r>
                        <a:rPr lang="ru" b="1" sz="9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Вид зоны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272"/>
                        </a:lnSpc>
                      </a:pPr>
                      <a:r>
                        <a:rPr lang="ru" b="1" sz="950">
                          <a:latin typeface="Times New Roman"/>
                        </a:rPr>
                        <a:t>Ограничения в использовании земельных участков и объектов капитального строительства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950">
                          <a:latin typeface="Times New Roman"/>
                        </a:rPr>
                        <a:t>Основания установления ограничений</a:t>
                      </a:r>
                    </a:p>
                  </a:txBody>
                  <a:tcPr marL="0" marR="0" marT="0" marB="0"/>
                </a:tc>
              </a:tr>
              <a:tr h="1453896">
                <a:tc>
                  <a:txBody>
                    <a:bodyPr lIns="0" tIns="0" rIns="0" bIns="0">
                      <a:noAutofit/>
                    </a:bodyPr>
                    <a:p>
                      <a:pPr marL="2032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Защитная зона объекта культурного наследия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Запрещается строительство объектов капитального строительства и их реконструкция, связанная с изменением их параметров (высоты, количества этажей, площади), за исключением строительства и реконструкции линейных объектов.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Приказ управления по охране объектов культурного наследия Воронежской области от 04.12.2019 № 71-01-07/339 «Об утверждении графического описания местоположения границ (с перечнем координат характерных точек этих границ) защитных зон объектов культурного наследия, расположенных на территории Воронежской области»</a:t>
                      </a:r>
                    </a:p>
                  </a:txBody>
                  <a:tcPr marL="0" marR="0" marT="0" marB="0" anchor="b"/>
                </a:tc>
              </a:tr>
              <a:tr h="3706368">
                <a:tc>
                  <a:txBody>
                    <a:bodyPr lIns="0" tIns="0" rIns="0" bIns="0">
                      <a:noAutofit/>
                    </a:bodyPr>
                    <a:p>
                      <a:pPr marL="2032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Охранная зона объектов электроэнергетики (объектов электросетевого хозяйства и объектов по производству электрической энергии)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1. В охранных зонах объектов электросетевого хозяйства, размещенных на земельных участках, запрещается осуществлять любые действия, которые могут нарушить безопасную работу объектов электросетевого хозяйства, в том числе привести к их повреждению или уничтожению, и (или) повлечь причинение вреда жизни, здоровью граждан и имуществу физических или юридических лиц, а также повлечь нанесение экологического ущерба и возникновение пожаров, в том числе: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набрасывать на провода и опоры воздушных линий электропередачи посторонние предметы, а также подниматься на опоры воздушных линий электропередачи;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размещать любые объекты и предметы (материалы) в пределах созданных в соответствии с требованиями нормативно-технических документов проходов и подъездов для доступа к объектам электросетевого хозяйства, а также проводить любые работы и возводить сооружения, которые могут препятствовать доступу к объектам электросетевого хозяйства, без создания необходимых для такого доступа проходов и подъездов;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находиться в пределах огороженной территории и помещениях распределительных устройств и подстанций, открывать двери и люки распределительных устройств и подстанций, производить переключения и подключения в электрических сетях (указанное требование не распространяется на работников, занятых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  <a:spcAft>
                          <a:spcPts val="630"/>
                        </a:spcAft>
                      </a:pPr>
                      <a:r>
                        <a:rPr lang="ru" sz="1050">
                          <a:latin typeface="Times New Roman"/>
                        </a:rPr>
                        <a:t>Постановление Правительства Российской Федерации от 24.02.2009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Постановление Правительства Российской Федерации от 18.11.2013 № 1033 «О порядке установления охранных зон объектов по производству электрической энергии и особых условий использования земельных участков, расположенных в границах таких зон»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3352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39</a:t>
            </a:r>
          </a:p>
        </p:txBody>
      </p:sp>
      <p:sp>
        <p:nvSpPr>
          <p:cNvPr id="3" name=""/>
          <p:cNvSpPr/>
          <p:nvPr/>
        </p:nvSpPr>
        <p:spPr>
          <a:xfrm>
            <a:off x="2935224" y="819912"/>
            <a:ext cx="4160520" cy="496519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выполнением разрешённых в установленном порядке работ), разводить огонь в пределах охранных зон вводных и распределительных устройств, подстанций, воздушных линий электропередачи, а также в охранных зонах кабельных линий электропередачи;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размещать свалки;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производить работы ударными механизмами, сбрасывать тяжести массой свыше 5 тонн, производить сброс и слив едких и коррозионных веществ и горюче-смазочных материалов (в охранных зонах подземных кабельных линий электропередачи).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2.    Для объектов электросетевого хозяйства напряжением свыше 1000 вольт, помимо действий, предусмотренных пунктом 1, запрещается: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складировать или размещать хранилища любых, в том числе горюче-смазочных материалов;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размещать детские и спортивные площадки, стадионы, рынки, торговые точки, полевые станы, загоны для скота, гаражи и стоянки всех видов машин и механизмов, проводить любые мероприятия, связанные с большим скоплением людей, не занятых выполнением разрешённых в установленном порядке работ (в охранных зонах воздушных линий электропередачи);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использовать (запускать) любые летательные аппараты, в том числе воздушных змеев, спортивные модели летательных аппаратов (в охранных зонах воздушных линий электропередачи);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бросать якоря с судов и осуществлять их проход с отданными якорями, цепями, лотами, волокушами и тралами (в охранных зонах подводных кабельных линий электропередачи);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осуществлять проход судов с поднятыми стрелами кранов и других механизмов (в охранных зонах воздушных линий электропередачи). </a:t>
            </a:r>
            <a:r>
              <a:rPr lang="ru" baseline="30000" sz="1050">
                <a:latin typeface="Times New Roman"/>
              </a:rPr>
              <a:t>3</a:t>
            </a:r>
          </a:p>
        </p:txBody>
      </p:sp>
      <p:sp>
        <p:nvSpPr>
          <p:cNvPr id="4" name=""/>
          <p:cNvSpPr/>
          <p:nvPr/>
        </p:nvSpPr>
        <p:spPr>
          <a:xfrm>
            <a:off x="2935224" y="5980176"/>
            <a:ext cx="4160520" cy="9570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2311400" marR="3009900" indent="0">
              <a:lnSpc>
                <a:spcPts val="1296"/>
              </a:lnSpc>
            </a:pPr>
            <a:r>
              <a:rPr lang="ru" sz="1050">
                <a:latin typeface="Times New Roman"/>
              </a:rPr>
              <a:t>3.    Без письменного решения о согласовании сетевой организации запрещается:</a:t>
            </a:r>
          </a:p>
          <a:p>
            <a:pPr marL="2311400" marR="3009900" indent="0">
              <a:lnSpc>
                <a:spcPts val="1272"/>
              </a:lnSpc>
            </a:pPr>
            <a:r>
              <a:rPr lang="ru" sz="1050">
                <a:latin typeface="Times New Roman"/>
              </a:rPr>
              <a:t>-    строительство, капитальный ремонт, реконструкция или снос зданий и сооружений;</a:t>
            </a:r>
          </a:p>
          <a:p>
            <a:pPr algn="just" marL="2311400" indent="0">
              <a:lnSpc>
                <a:spcPts val="1272"/>
              </a:lnSpc>
            </a:pPr>
            <a:r>
              <a:rPr lang="ru" sz="1050">
                <a:latin typeface="Times New Roman"/>
              </a:rPr>
              <a:t>-    горные, взрывные, мелиоративные работы, в том числе связанные</a:t>
            </a:r>
          </a:p>
          <a:p>
            <a:pPr algn="just" marL="2311400" indent="0">
              <a:lnSpc>
                <a:spcPts val="1272"/>
              </a:lnSpc>
            </a:pPr>
            <a:r>
              <a:rPr lang="ru" u="sng" sz="1050">
                <a:latin typeface="Times New Roman"/>
              </a:rPr>
              <a:t>с временным затоплением земель;</a:t>
            </a:r>
            <a:r>
              <a:rPr lang="ru" sz="1050">
                <a:latin typeface="Times New Roman"/>
              </a:rPr>
              <a:t>_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40</a:t>
            </a:r>
          </a:p>
        </p:txBody>
      </p:sp>
      <p:sp>
        <p:nvSpPr>
          <p:cNvPr id="3" name=""/>
          <p:cNvSpPr/>
          <p:nvPr/>
        </p:nvSpPr>
        <p:spPr>
          <a:xfrm>
            <a:off x="2935224" y="819912"/>
            <a:ext cx="4160520" cy="61173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посадка и вырубка деревьев и кустарников;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дноуглубительные, землечерпальные и погрузочно-разгрузочные работы, добыча рыбы, других водных животных и растений придонными орудиями лова, устройство водопоев, колка и заготовка льда (в охранных зонах подводных кабельных линий электропередачи);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проход судов, у которых расстояние по вертикали от верхнего крайнего габарита с грузом или без груза до нижней точки провеса проводов переходов воздушных линий электропередачи через водоёмы менее минимально допустимого расстояния, в том числе с учётом максимального уровня подъёма воды при паводке;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проезд машин и механизмов, имеющих общую высоту с грузом или без груза от поверхности дороги более 4,5 метра (в охранных зонах воздушных линий электропередачи);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земляные работы на глубине более 0,3 метра (на вспахиваемых землях на глубине более 0,45 метра), а также планировка грунта (в охранных зонах подземных кабельных линий электропередачи);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полив сельскохозяйственных культур в случае, если высота струи воды может составить свыше 3 метров (в охранных зонах воздушных линий электропередачи);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полевые сельскохозяйственные работы с применением сельскохозяйственных машин и оборудования высотой более 4 метров (в охранных зонах воздушных линий электропередачи) или полевые сельскохозяйственные работы, связанные с вспашкой земли (в охранных зонах кабельных линий электропередачи).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4. Для объектов электросетевого хозяйства напряжением до 1000 вольт, помимо действий, предусмотренных пунктом 3, без письменного решения о согласовании сетевых организаций запрещается: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размещать детские и спортивные площадки, стадионы, рынки,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торговые точки, полевые станы, загоны для скота, гаражи и стоянки всех видов машин и механизмов, садовые, огородные земельные участки и иные объекты недвижимости, расположенные в границах территории ведения гражданами садоводства или огородничества для собственных нужд объекты жилищного строительства, в том числе индивидуального (в охранных зонах воздушных линий </a:t>
            </a:r>
            <a:r>
              <a:rPr lang="ru" u="sng" sz="1050">
                <a:latin typeface="Times New Roman"/>
              </a:rPr>
              <a:t>электропередачи);</a:t>
            </a:r>
            <a:r>
              <a:rPr lang="ru" sz="1050">
                <a:latin typeface="Times New Roman"/>
              </a:rPr>
              <a:t>_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6764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41</a:t>
            </a:r>
          </a:p>
        </p:txBody>
      </p:sp>
      <p:sp>
        <p:nvSpPr>
          <p:cNvPr id="3" name=""/>
          <p:cNvSpPr/>
          <p:nvPr/>
        </p:nvSpPr>
        <p:spPr>
          <a:xfrm>
            <a:off x="2938272" y="819912"/>
            <a:ext cx="4157472" cy="61173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-    складировать или размещать хранилища любых, в том числе горюче-смазочных материалов;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устраивать причалы для стоянки судов, барж и плавучих кранов, бросать якоря с судов и осуществлять их проход с отданными якорями, цепями, лотами, волокушами и тралами (в охранных зонах подводных кабельных линий электропередачи).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5.    В охранных зонах объектов по производству электрической энергии запрещается осуществлять действия, которые могут нарушить безопасную работу объектов, в том числе привести к их повреждению или уничтожению и (или) повлечь причинение вреда жизни, здоровью граждан и имуществу физических или юридических лиц, а также нанесение вреда окружающей среде и возникновение пожаров и чрезвычайных ситуаций, а именно: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убирать, перемещать, засыпать и повреждать предупреждающие знаки;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размещать кладбища, скотомогильники, захоронения отходов производства и потребления, радиоактивных, химических, взрывчатых, токсичных, отравляющих и ядовитых веществ;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производить сброс и слив едких и коррозионных веществ, в том числе растворов кислот, щелочей и солей, а также горюче -смазочных материалов;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разводить огонь и размещать какие-либо открытые или закрытые источники огня;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проводить работы, размещать объекты и предметы, возводить сооружения, которые могут препятствовать доступу к объектам, без создания необходимых для такого доступа проходов и подъездов;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производить работы ударными механизмами, сбрасывать тяжести массой свыше 5 тонн;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складировать любые материалы, в том числе взрывоопасные, пожароопасные и горюче-смазочные.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6.    Без письменного согласования владельцев объектов по производству электрической энергии запрещается: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-    размещать детские и спортивные площадки, стадионы, рынки, торговые точки, полевые станы, загоны для скота, гаражи и стоянки всех видов машин и механизмов;</a:t>
            </a:r>
          </a:p>
          <a:p>
            <a:pPr algn="just" indent="0">
              <a:lnSpc>
                <a:spcPts val="1272"/>
              </a:lnSpc>
            </a:pPr>
            <a:r>
              <a:rPr lang="ru" u="sng" sz="1050">
                <a:latin typeface="Times New Roman"/>
              </a:rPr>
              <a:t>-    проводить любые мероприятия, связанные с пребыванием людей,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6126480"/>
        </p:xfrm>
        <a:graphic>
          <a:graphicData uri="http://schemas.openxmlformats.org/drawingml/2006/table">
            <a:tbl>
              <a:tblPr/>
              <a:tblGrid>
                <a:gridCol w="478536"/>
                <a:gridCol w="1761744"/>
                <a:gridCol w="4255008"/>
                <a:gridCol w="2944368"/>
              </a:tblGrid>
              <a:tr h="652272">
                <a:tc>
                  <a:txBody>
                    <a:bodyPr lIns="0" tIns="0" rIns="0" bIns="0">
                      <a:noAutofit/>
                    </a:bodyPr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 занятых выполнением работ, разрешенных в установленном порядке;</a:t>
                      </a:r>
                    </a:p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- осуществлять горные, взрывные, мелиоративные работы, в том числе связанные с временным затоплением земель.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100"/>
                    </a:p>
                  </a:txBody>
                  <a:tcPr marL="0" marR="0" marT="0" marB="0"/>
                </a:tc>
              </a:tr>
              <a:tr h="547420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Охранная</a:t>
                      </a:r>
                      <a:r>
                        <a:rPr lang="ru" sz="1050">
                          <a:latin typeface="Times New Roman"/>
                        </a:rPr>
                        <a:t> зона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трубопроводов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(газопроводов,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нефтепроводов и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нефтепродуктопроводов,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аммиакопроводов)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1.    В охранных зонах трубопроводов запрещается производить всякого рода действия, могущие нарушить нормальную эксплуатацию трубопроводов либо привести к их повреждению, в частности: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перемещать, засыпать и ломать опознавательные и сигнальные знаки, контрольно - измерительные пункты;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открывать люки, калитки и двери необслуживаемых усилительных пунктов кабельной связи, ограждений узлов линейной арматуры, станций катодной и дренажной защиты, линейных и смотровых колодцев и других линейных устройств, открывать и закрывать краны и задвижки, отключать или включать средства связи, энергоснабжения и телемеханики трубопроводов;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устраивать всякого рода свалки, выливать растворы кислот, солей и щелочей;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разрушать берегоукрепительные сооружения, водопропускные устройства, земляные и иные сооружения (устройства), предохраняющие трубопроводы от разрушения, а прилегающую территорию и окружающую местность - от аварийного разлива транспортируемой продукции;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бросать якоря, проходить с отданными якорями, цепями, лотами, волокушами и тралами, производить дноуглубительные и землечерпальные работы;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  <a:spcAft>
                          <a:spcPts val="630"/>
                        </a:spcAft>
                      </a:pPr>
                      <a:r>
                        <a:rPr lang="ru" sz="1050">
                          <a:latin typeface="Times New Roman"/>
                        </a:rPr>
                        <a:t>-    разводить огонь и размещать какие-либо открытые или закрытые источники огня.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2.    В охранных зонах трубопроводов без письменного разрешения предприятий трубопроводного транспорта запрещается: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возводить любые постройки и сооружения; на расстоянии ближе 1000 м от оси аммиакопровода запрещается: строить коллективные сады с жилыми домами, устраивать массовые спортивные соревнования, соревнования с участием зрителей, купания, массовый отдых людей, любительское рыболовство, расположение временных полевых жилищ и станов любого назначения, загоны для скота;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96"/>
                        </a:lnSpc>
                        <a:spcAft>
                          <a:spcPts val="630"/>
                        </a:spcAft>
                      </a:pPr>
                      <a:r>
                        <a:rPr lang="ru" sz="1050">
                          <a:latin typeface="Times New Roman"/>
                        </a:rPr>
                        <a:t>Федеральный закон от 31.03.1999 № 69-ФЗ «О газоснабжении в Российской Федерации»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  <a:spcAft>
                          <a:spcPts val="630"/>
                        </a:spcAft>
                      </a:pPr>
                      <a:r>
                        <a:rPr lang="ru" sz="1050">
                          <a:latin typeface="Times New Roman"/>
                        </a:rPr>
                        <a:t>«Правила охраны магистральных трубопроводов», утвержденные Минтопэнерго РФ 29.04.1992, Постановлением Госгортехнадзора РФ от 22.04.1992 № 9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  <a:spcAft>
                          <a:spcPts val="630"/>
                        </a:spcAft>
                      </a:pPr>
                      <a:r>
                        <a:rPr lang="ru" sz="1050">
                          <a:latin typeface="Times New Roman"/>
                        </a:rPr>
                        <a:t>Постановление Госгортехнадзора РФ от 23.11.1994 № 61 «О распространении «Правил охраны магистральных трубопроводов» на магистральные аммиакопроводы»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Постановление Правительства Российской Федерации от 08.09.2017 № 1083 «Об утверждении Правил охраны магистральных газопроводов и о внесении изменений в Положение о представлении в федеральный орган исполнительной власти (его территориальные органы), уполномоченный Правительством Российской Федерации на осуществление государственного кадастрового учета, государственной регистрации прав, ведение Единого государственного реестра недвижимости и предоставление сведений, содержащихся в Едином государственном реестре недвижимости, федеральными органами исполнительной власти, органами государственной власти субъектов Российской Федерации и органами местного самоуправления дополнительных сведений, воспроизводимых на публичных кадастровых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0688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43</a:t>
            </a:r>
          </a:p>
        </p:txBody>
      </p:sp>
      <p:sp>
        <p:nvSpPr>
          <p:cNvPr id="3" name=""/>
          <p:cNvSpPr/>
          <p:nvPr/>
        </p:nvSpPr>
        <p:spPr>
          <a:xfrm>
            <a:off x="2938272" y="853440"/>
            <a:ext cx="4157472" cy="18958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высаживать деревья и кустарники всех видов, складировать корма, удобрения, материалы, сено и солому, располагать коновязи, содержать скот, выделять рыбопромысловые участки, производить добычу рыбы, а также водных животных и растений, устраивать водопои, производить колку и заготовку льда;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сооружать проезды и переезды через трассы трубопроводов, устраивать стоянки автомобильного транспорта, тракторов и механизмов, размещать сады и огороды;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производить мелиоративные земляные работы, сооружать оросительные и осушительные системы;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производить всякого рода открытые и подземные, горные, строительные, монтажные и взрывные работы, планировку грунта.</a:t>
            </a:r>
          </a:p>
        </p:txBody>
      </p:sp>
      <p:sp>
        <p:nvSpPr>
          <p:cNvPr id="4" name=""/>
          <p:cNvSpPr/>
          <p:nvPr/>
        </p:nvSpPr>
        <p:spPr>
          <a:xfrm>
            <a:off x="7196328" y="853440"/>
            <a:ext cx="2060448" cy="9326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spcAft>
                <a:spcPts val="1050"/>
              </a:spcAft>
            </a:pPr>
            <a:r>
              <a:rPr lang="ru" sz="1050">
                <a:latin typeface="Times New Roman"/>
              </a:rPr>
              <a:t>картах»</a:t>
            </a:r>
          </a:p>
          <a:p>
            <a:pPr algn="just" marR="88900" indent="0">
              <a:lnSpc>
                <a:spcPts val="1272"/>
              </a:lnSpc>
            </a:pPr>
            <a:r>
              <a:rPr lang="ru" sz="1050">
                <a:latin typeface="Times New Roman"/>
              </a:rPr>
              <a:t>Постановление Правительства Федерации от 20.11.2000    №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утверждении    Правил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газораспределительных сетей»</a:t>
            </a:r>
          </a:p>
        </p:txBody>
      </p:sp>
      <p:sp>
        <p:nvSpPr>
          <p:cNvPr id="5" name=""/>
          <p:cNvSpPr/>
          <p:nvPr/>
        </p:nvSpPr>
        <p:spPr>
          <a:xfrm>
            <a:off x="2938272" y="2910840"/>
            <a:ext cx="4157472" cy="40264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  <a:spcBef>
                <a:spcPts val="630"/>
              </a:spcBef>
            </a:pPr>
            <a:r>
              <a:rPr lang="ru" sz="1050">
                <a:latin typeface="Times New Roman"/>
              </a:rPr>
              <a:t>3. В охранных зонах магистральных газопроводов запрещается: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перемещать, засыпать, повреждать и разрушать контрольноизмерительные и контрольно-диагностические пункты, предупредительные надписи, опознавательные и сигнальные знаки местонахождения магистральных газопроводов;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открывать двери и люки необслуживаемых усилительных пунктов на кабельных линиях связи, калитки ограждений узлов линейной арматуры, двери установок электрохимической защиты, люки линейных и смотровых колодцев, открывать и закрывать краны, задвижки, отключать и включать средства связи, энергоснабжения, устройства телемеханики магистральных газопроводов;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устраивать свалки, осуществлять сброс и слив едких и коррозионно-агрессивных веществ и горюче-смазочных материалов;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складировать любые материалы, в том числе горюче-смазочные, или размещать хранилища любых материалов;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повреждать берегозащитные, водовыпускные сооружения, земляные и иные сооружения (устройства), предохраняющие магистральный газопровод от разрушения;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осуществлять постановку судов и плавучих объектов на якорь, добычу морских млекопитающих, рыболовство придонными орудиями добычи (вылова) водных биологических ресурсов, плавание с вытравленной якорь-цепью;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проводить дноуглубительные и другие работы, связанные с изменением дна и берегов водных объектов, за исключением работ, </a:t>
            </a:r>
            <a:r>
              <a:rPr lang="ru" u="sng" sz="1050">
                <a:latin typeface="Times New Roman"/>
              </a:rPr>
              <a:t>необходимых для технического обслуживания объекта</a:t>
            </a:r>
          </a:p>
        </p:txBody>
      </p:sp>
      <p:sp>
        <p:nvSpPr>
          <p:cNvPr id="6" name=""/>
          <p:cNvSpPr/>
          <p:nvPr/>
        </p:nvSpPr>
        <p:spPr>
          <a:xfrm>
            <a:off x="9305544" y="1143000"/>
            <a:ext cx="725424" cy="4815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48"/>
              </a:lnSpc>
            </a:pPr>
            <a:r>
              <a:rPr lang="ru" sz="1050">
                <a:latin typeface="Times New Roman"/>
              </a:rPr>
              <a:t>Российской 878 «Об охраны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44</a:t>
            </a:r>
          </a:p>
        </p:txBody>
      </p:sp>
      <p:sp>
        <p:nvSpPr>
          <p:cNvPr id="3" name=""/>
          <p:cNvSpPr/>
          <p:nvPr/>
        </p:nvSpPr>
        <p:spPr>
          <a:xfrm>
            <a:off x="2935224" y="853440"/>
            <a:ext cx="4163568" cy="60838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магистрального газопровода;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проводить работы с использованием ударно-импульсных устройств и вспомогательных механизмов, сбрасывать грузы;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осуществлять рекреационную деятельность (кроме деятельности по размещению туристских стоянок), разводить костры и размещать источники огня;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огораживать и перегораживать охранные зоны;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размещать какие-либо здания, строения, сооружения, не относящиеся к объектам, указанным в</a:t>
            </a:r>
            <a:r>
              <a:rPr lang="ru" sz="1050">
                <a:latin typeface="Times New Roman"/>
              </a:rPr>
              <a:t> пункте 2 </a:t>
            </a:r>
            <a:r>
              <a:rPr lang="ru" sz="1050">
                <a:latin typeface="Times New Roman"/>
              </a:rPr>
              <a:t>Правил, за исключением объектов, указанных в</a:t>
            </a:r>
            <a:r>
              <a:rPr lang="ru" sz="1050">
                <a:latin typeface="Times New Roman"/>
              </a:rPr>
              <a:t> подпунктах «д» </a:t>
            </a:r>
            <a:r>
              <a:rPr lang="ru" sz="1050">
                <a:latin typeface="Times New Roman"/>
              </a:rPr>
              <a:t>-</a:t>
            </a:r>
            <a:r>
              <a:rPr lang="ru" sz="1050">
                <a:latin typeface="Times New Roman"/>
              </a:rPr>
              <a:t> «к» </a:t>
            </a:r>
            <a:r>
              <a:rPr lang="ru" sz="1050">
                <a:latin typeface="Times New Roman"/>
              </a:rPr>
              <a:t>и</a:t>
            </a:r>
            <a:r>
              <a:rPr lang="ru" sz="1050">
                <a:latin typeface="Times New Roman"/>
              </a:rPr>
              <a:t> «м»</a:t>
            </a:r>
            <a:r>
              <a:rPr lang="ru" sz="1050">
                <a:latin typeface="Times New Roman"/>
              </a:rPr>
              <a:t> </a:t>
            </a:r>
            <a:r>
              <a:rPr lang="ru" sz="1050">
                <a:latin typeface="Times New Roman"/>
              </a:rPr>
              <a:t>пункта 6 </a:t>
            </a:r>
            <a:r>
              <a:rPr lang="ru" sz="1050">
                <a:latin typeface="Times New Roman"/>
              </a:rPr>
              <a:t>Правил, утвержденных Постановлением Правительства Российской Федерации от 08.09.2017 № 1083;</a:t>
            </a:r>
          </a:p>
          <a:p>
            <a:pPr algn="just" indent="0">
              <a:lnSpc>
                <a:spcPts val="1272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осуществлять несанкционированное подключение (присоединение) к магистральному газопроводу.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4. В охранных зонах магистральных газопроводов без письменного разрешения собственника магистрального газопровода или организации, эксплуатирующей магистральный газопровод не допускается: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проведение горных, взрывных, строительных, монтажных, мелиоративных работ, в том числе работ, связанных с затоплением земель;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осуществление посадки и вырубки деревьев и кустарников;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проведение погрузочно-разгрузочных работ, устройство водопоев скота, колка и заготовка льда;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проведение земляных работ на глубине более чем 0,3 метра, планировка грунта;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сооружение запруд на реках и ручьях;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складирование кормов, удобрений, сена, соломы, размещение полевых станов и загонов для скота;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туристских стоянок;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гаражей, стоянок и парковок транспортных средств;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сооружение переездов через магистральные газопроводы;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прокладка инженерных коммуникаций;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проведение инженерных изысканий, связанных с бурением скважин и устройством шурфов;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устройство причалов для судов и пляжей;</a:t>
            </a:r>
          </a:p>
          <a:p>
            <a:pPr algn="just" indent="0">
              <a:lnSpc>
                <a:spcPts val="1248"/>
              </a:lnSpc>
            </a:pPr>
            <a:r>
              <a:rPr lang="ru" u="sng" sz="1050">
                <a:latin typeface="Times New Roman"/>
              </a:rPr>
              <a:t>-    проведение работ на объектах транспортной инфраструктуры,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3736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6126480"/>
        </p:xfrm>
        <a:graphic>
          <a:graphicData uri="http://schemas.openxmlformats.org/drawingml/2006/table">
            <a:tbl>
              <a:tblPr/>
              <a:tblGrid>
                <a:gridCol w="478536"/>
                <a:gridCol w="1761744"/>
                <a:gridCol w="4255008"/>
                <a:gridCol w="2944368"/>
              </a:tblGrid>
              <a:tr h="5955792">
                <a:tc>
                  <a:txBody>
                    <a:bodyPr lIns="0" tIns="0" rIns="0" bIns="0">
                      <a:noAutofit/>
                    </a:bodyPr>
                    <a:p>
                      <a:endParaRPr sz="28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8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находящихся на территории охранной зоны;</a:t>
                      </a:r>
                    </a:p>
                    <a:p>
                      <a:pPr algn="just" indent="0">
                        <a:lnSpc>
                          <a:spcPts val="1272"/>
                        </a:lnSpc>
                        <a:spcAft>
                          <a:spcPts val="630"/>
                        </a:spcAft>
                      </a:pPr>
                      <a:r>
                        <a:rPr lang="ru" sz="1050">
                          <a:latin typeface="Times New Roman"/>
                        </a:rPr>
                        <a:t>-    проведение работ, связанных с временным затоплением земель, не относящихся к землям сельскохозяйственного назначения.</a:t>
                      </a:r>
                    </a:p>
                    <a:p>
                      <a:pPr algn="just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5. В границах охранной зоны газораспределительных сетей запрещается: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строить объекты жилищно-гражданского и производственного назначения;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сносить и реконструировать мосты, коллекторы, автомобильные и железные дороги с расположенными на них газораспределительными сетями без предварительного выноса этих газопроводов по согласованию с эксплуатационными организациями;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разрушать берегоукрепительные сооружения, водопропускные устройства, земляные и иные сооружения, предохраняющие газораспределительные сети от разрушений;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перемещать, повреждать, засыпать и уничтожать опознавательные знаки, контрольно-измерительные пункты и другие устройства газораспределительных сетей;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устраивать свалки и склады, разливать растворы кислот, солей, щелочей и других химически активных веществ;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огораживать и перегораживать охранные зоны, препятствовать доступу персонала эксплуатационных организаций к газораспределительным сетям, проведению обслуживания и устранению повреждений газораспределительных сетей;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разводить огонь и размещать источники огня;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рыть погреба, копать и обрабатывать почву сельскохозяйственными и мелиоративными орудиями и механизмами на глубину более 0,3 метра;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открывать калитки и двери газорегуляторных пунктов, станций катодной и дренажной защиты, люки подземных колодцев, включать или отключать электроснабжение средств связи, освещения и систем телемеханики;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набрасывать, приставлять и привязывать к опорам и надземным газопроводам, ограждениям и зданиям газораспределительных сетей посторонние предметы, лестницы, влезать на них;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самовольно подключаться к газораспределительным сетям.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8200"/>
                    </a:p>
                  </a:txBody>
                  <a:tcPr marL="0" marR="0" marT="0" marB="0"/>
                </a:tc>
              </a:tr>
              <a:tr h="17068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Водоохранная зона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050">
                          <a:latin typeface="Times New Roman"/>
                        </a:rPr>
                        <a:t>В границах водоохраной зоны запрещается: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Водный кодекс Российской Федерации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6126480"/>
        </p:xfrm>
        <a:graphic>
          <a:graphicData uri="http://schemas.openxmlformats.org/drawingml/2006/table">
            <a:tbl>
              <a:tblPr/>
              <a:tblGrid>
                <a:gridCol w="478536"/>
                <a:gridCol w="1761744"/>
                <a:gridCol w="4255008"/>
                <a:gridCol w="2944368"/>
              </a:tblGrid>
              <a:tr h="5794248">
                <a:tc rowSpan="2">
                  <a:txBody>
                    <a:bodyPr lIns="0" tIns="0" rIns="0" bIns="0">
                      <a:noAutofit/>
                    </a:bodyPr>
                    <a:p>
                      <a:endParaRPr sz="27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7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использование сточных вод в целях регулирования плодородия почв;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размещение кладбищ, скотомогильников, объектов размещения отходов производства и потребления, химических, взрывчатых, токсичных, отравляющих и ядовитых веществ, пунктов захоронения радиоактивных отходов;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осуществление авиационных мер по борьбе с вредными организмами;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движение и стоянка транспортных средств (кроме специальных транспортных средств), за исключением их движения по дорогам и стоянки на дорогах и в специально оборудованных местах, имеющих твердое покрытие;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строительство и реконструкция автозаправочных станций, складов горюче-смазочных материалов (за исключением случаев, если автозаправочные станции, склады горюче-смазочных материалов размещены на территориях портов, инфраструктуры внутренних водных путей, в том числе баз (сооружений) для стоянки маломерных судов, объектов органов федеральной службы безопасности), станций технического обслуживания, используемых для технического осмотра и ремонта транспортных средств, осуществление мойки транспортных средств;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хранение пестицидов и агрохимикатов (за исключением хранения агрохимикатов в специализированных хранилищах на территориях морских портов за пределами границ прибрежных защитных полос), применение пестицидов и агрохимикатов;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сброс сточных, в том числе дренажных, вод;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разведка и добыча общераспространенных полезных ископаемых (за исключением случаев, если разведка и добыча общераспространенных полезных ископаемых осуществляются пользователями недр, осуществляющими разведку и добычу иных видов полезных ископаемых, в границах предоставленных им в соответствии с законодательством Российской Федерации о недрах горных отводов и (или) геологических отводов на основании утвержденного технического проекта в соответствии со</a:t>
                      </a:r>
                      <a:r>
                        <a:rPr lang="ru" sz="1050">
                          <a:latin typeface="Times New Roman"/>
                        </a:rPr>
                        <a:t> ст. 19.1</a:t>
                      </a:r>
                      <a:r>
                        <a:rPr lang="ru" sz="1050">
                          <a:latin typeface="Times New Roman"/>
                        </a:rPr>
                        <a:t> Закона Российской Федерации от 21 февраля 1992 года № 2395-1 «О недрах»).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7400"/>
                    </a:p>
                  </a:txBody>
                  <a:tcPr marL="0" marR="0" marT="0" marB="0"/>
                </a:tc>
              </a:tr>
              <a:tr h="332232">
                <a:tc v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Рыбоохранная зона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spcAft>
                          <a:spcPts val="420"/>
                        </a:spcAft>
                      </a:pPr>
                      <a:r>
                        <a:rPr lang="ru" sz="1050">
                          <a:latin typeface="Times New Roman"/>
                        </a:rPr>
                        <a:t>В границах рыбоохранной зоны запрещается:</a:t>
                      </a:r>
                    </a:p>
                    <a:p>
                      <a:pPr algn="just" indent="0"/>
                      <a:r>
                        <a:rPr lang="ru" sz="1050">
                          <a:latin typeface="Times New Roman"/>
                        </a:rPr>
                        <a:t>- использование сточных вод в целях регулирования плодородия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Постановление Правительства Российской Федерации от 06.10.2008 № 743 «Об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6120384"/>
        </p:xfrm>
        <a:graphic>
          <a:graphicData uri="http://schemas.openxmlformats.org/drawingml/2006/table">
            <a:tbl>
              <a:tblPr/>
              <a:tblGrid>
                <a:gridCol w="478536"/>
                <a:gridCol w="1761744"/>
                <a:gridCol w="4255008"/>
                <a:gridCol w="2944368"/>
              </a:tblGrid>
              <a:tr h="6120384">
                <a:tc>
                  <a:txBody>
                    <a:bodyPr lIns="0" tIns="0" rIns="0" bIns="0">
                      <a:noAutofit/>
                    </a:bodyPr>
                    <a:p>
                      <a:endParaRPr sz="29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9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почв;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размещение кладбищ, скотомогильников, объектов размещения отходов производства и потребления, химических, взрывчатых, токсичных, отравляющих и ядовитых веществ, пунктов захоронения радиоактивных отходов;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осуществление авиационных мер по борьбе с вредными организмами;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движение и стоянка транспортных средств (кроме специальных транспортных средств), за исключением их движения по дорогам и стоянки на дорогах и в специально оборудованных местах, имеющих твердое покрытие;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размещение автозаправочных станций, складов горюче-смазочных материалов (за исключением случаев, если автозаправочные станции, склады горюче-смазочных материалов размещены на территориях портов, судостроительных и судоремонтных организаций, инфраструктуры внутренних водных путей при условии соблюдения требований законодательства в области охраны окружающей среды и Водного</a:t>
                      </a:r>
                      <a:r>
                        <a:rPr lang="ru" sz="1050">
                          <a:latin typeface="Times New Roman"/>
                        </a:rPr>
                        <a:t> кодекса </a:t>
                      </a:r>
                      <a:r>
                        <a:rPr lang="ru" sz="1050">
                          <a:latin typeface="Times New Roman"/>
                        </a:rPr>
                        <a:t>Российской Федерации), станций технического обслуживания, используемых для технического осмотра и ремонта транспортных средств, осуществление мойки транспортного средства;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размещение специализированных хранилищ пестицидов и агрохимикатов, применение пестицидов и агрохимикатов;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сброс сточных, в том числе дренажных, вод;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разведка и добыча общераспространенных полезных ископаемых (за исключением случаев, если разведка и добыча общераспространенных полезных ископаемых осуществляются пользователями недр, осуществляющими разведку и добычу иных видов полезных ископаемых, в границах предоставленных им в соответствии с законодательством Российской Федерации о недрах участков недр на основании утвержденного технического проекта в соответствии со</a:t>
                      </a:r>
                      <a:r>
                        <a:rPr lang="ru" sz="1050">
                          <a:latin typeface="Times New Roman"/>
                        </a:rPr>
                        <a:t> статьей 19.1 </a:t>
                      </a:r>
                      <a:r>
                        <a:rPr lang="ru" sz="1050">
                          <a:latin typeface="Times New Roman"/>
                        </a:rPr>
                        <a:t>Закона Российской Федерации «О недрах»);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распашка земель;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размещение отвалов размываемых грунтов;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выпас сельскохозяйственных животных и организация для них летних лагерей, ванн.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утверждении Правил установления рыбоохранных зон»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4528" y="469392"/>
            <a:ext cx="9144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1063752" y="819912"/>
            <a:ext cx="5971032" cy="88148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района Воронежской области. Правила обязательны для соблюдения органами государственной власти, органами местного самоуправления, физическими и юридическими лицами, при осуществлении ими градостроительной деятельности на территории Карачунского сельского поселения Рамонского муниципального района Воронежской области.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2. Настоящие Правила применяются наряду с: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-    техническими регламентами и иными    обязательными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требованиями, установленными в соответствии с законодательством в целях обеспечения безопасности жизни и здоровья людей, надежности и безопасности зданий, строений и сооружений, сохранения окружающей природной среды и объектов культурного наследия;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-    региональными и местными нормативами градостроительного проектирования.</a:t>
            </a:r>
          </a:p>
          <a:p>
            <a:pPr algn="just" indent="469900">
              <a:lnSpc>
                <a:spcPts val="2400"/>
              </a:lnSpc>
            </a:pPr>
            <a:r>
              <a:rPr lang="ru" b="1" sz="1400">
                <a:latin typeface="Times New Roman"/>
              </a:rPr>
              <a:t>4. Содержание и порядок применения Правил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1.    Правила включают в себя: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1)    порядок их применения и внесения изменений в Правила;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2)    карту градостроительного зонирования;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3)    градостроительные регламенты.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Обязательным приложением к настоящим Правилам являются сведения о границах территориальных зон, которые должны содержать графическое описание местоположения границ территориальных зон, перечень координат характерных точек этих границ в системе координат, используемой для ведения Единого государственного реестра недвижимости.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2.    Порядок применения Правил и внесения в них изменений включает в себя положения: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1)    о регулировании землепользования и застройки;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2)    об изменении видов разрешенного использования земельных участков и объектов капитального строительства физическими и юридическими лицами;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67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48</a:t>
            </a:r>
          </a:p>
        </p:txBody>
      </p:sp>
      <p:sp>
        <p:nvSpPr>
          <p:cNvPr id="3" name=""/>
          <p:cNvSpPr/>
          <p:nvPr/>
        </p:nvSpPr>
        <p:spPr>
          <a:xfrm>
            <a:off x="829056" y="819912"/>
            <a:ext cx="1130808" cy="2956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272"/>
              </a:lnSpc>
            </a:pPr>
            <a:r>
              <a:rPr lang="ru" sz="1050">
                <a:latin typeface="Times New Roman"/>
              </a:rPr>
              <a:t>5 Прибрежная полоса</a:t>
            </a:r>
          </a:p>
        </p:txBody>
      </p:sp>
      <p:sp>
        <p:nvSpPr>
          <p:cNvPr id="4" name=""/>
          <p:cNvSpPr/>
          <p:nvPr/>
        </p:nvSpPr>
        <p:spPr>
          <a:xfrm>
            <a:off x="2243328" y="853440"/>
            <a:ext cx="591312" cy="11887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защитная</a:t>
            </a:r>
          </a:p>
        </p:txBody>
      </p:sp>
      <p:sp>
        <p:nvSpPr>
          <p:cNvPr id="5" name=""/>
          <p:cNvSpPr/>
          <p:nvPr/>
        </p:nvSpPr>
        <p:spPr>
          <a:xfrm>
            <a:off x="2935224" y="819912"/>
            <a:ext cx="4160520" cy="61173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В границах прибрежных защитных полос запрещается: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использование сточных вод в целях регулирования плодородия почв;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кладбищ, скотомогильников, объектов размещения отходов производства и потребления, химических, взрывчатых, токсичных, отравляющих и ядовитых веществ, пунктов захоронения радиоактивных отходов;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осуществление авиационных мер по борьбе с вредными организмами;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движение и стоянка транспортных средств (кроме специальных транспортных средств), за исключением их движения по дорогам и стоянки на дорогах и в специально оборудованных местах, имеющих твердое покрытие;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строительство и реконструкция автозаправочных станций, складов горюче-смазочных материалов (за исключением случаев, если автозаправочные станции, склады горюче-смазочных материалов размещены на территориях портов, инфраструктуры внутренних водных путей, в том числе баз (сооружений) для стоянки маломерных судов, объектов органов федеральной службы безопасности), станций технического обслуживания, используемых для технического осмотра и ремонта транспортных средств, осуществление мойки транспортных средств;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хранение пестицидов и агрохимикатов (за исключением хранения агрохимикатов в специализированных хранилищах на территориях морских портов за пределами границ прибрежных защитных полос), применение пестицидов и агрохимикатов;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сброс сточных, в том числе дренажных, вод;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разведка и добыча общераспространенных полезных ископаемых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(за исключением    случаев,    если    разведка и    добыча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общераспространенных полезных ископаемых осуществляются пользователями недр, осуществляющими разведку и добычу иных видов полезных ископаемых, в границах предоставленных им в соответствии с законодательством Российской Федерации о недрах горных отводов и (или) геологических отводов на основании утвержденного технического проекта в соответствии со</a:t>
            </a:r>
            <a:r>
              <a:rPr lang="ru" sz="1050">
                <a:latin typeface="Times New Roman"/>
              </a:rPr>
              <a:t> ст. 19.1</a:t>
            </a:r>
            <a:r>
              <a:rPr lang="ru" sz="1050">
                <a:latin typeface="Times New Roman"/>
              </a:rPr>
              <a:t> Закона Российской Федерации от 21 февраля 1992 года № 2395-1 «О недрах»);</a:t>
            </a:r>
          </a:p>
          <a:p>
            <a:pPr algn="just" indent="0">
              <a:lnSpc>
                <a:spcPts val="1248"/>
              </a:lnSpc>
            </a:pPr>
            <a:r>
              <a:rPr lang="ru" u="sng" sz="1050">
                <a:latin typeface="Times New Roman"/>
              </a:rPr>
              <a:t>-    распашка земель;</a:t>
            </a:r>
            <a:r>
              <a:rPr lang="ru" sz="1050">
                <a:latin typeface="Times New Roman"/>
              </a:rPr>
              <a:t>_</a:t>
            </a:r>
          </a:p>
        </p:txBody>
      </p:sp>
      <p:sp>
        <p:nvSpPr>
          <p:cNvPr id="6" name=""/>
          <p:cNvSpPr/>
          <p:nvPr/>
        </p:nvSpPr>
        <p:spPr>
          <a:xfrm>
            <a:off x="7199376" y="822960"/>
            <a:ext cx="2374392" cy="16154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Водный кодекс Российской Федерации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0304" y="469392"/>
            <a:ext cx="1798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49</a:t>
            </a:r>
          </a:p>
        </p:txBody>
      </p:sp>
      <p:sp>
        <p:nvSpPr>
          <p:cNvPr id="3" name=""/>
          <p:cNvSpPr/>
          <p:nvPr/>
        </p:nvSpPr>
        <p:spPr>
          <a:xfrm>
            <a:off x="2926080" y="847344"/>
            <a:ext cx="4181856" cy="45110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отвалов размываемых грунтов;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выпас сельскохозяйственных животных и организация для них летних лагерей, ванн.</a:t>
            </a:r>
          </a:p>
        </p:txBody>
      </p:sp>
      <p:sp>
        <p:nvSpPr>
          <p:cNvPr id="4" name=""/>
          <p:cNvSpPr/>
          <p:nvPr/>
        </p:nvSpPr>
        <p:spPr>
          <a:xfrm>
            <a:off x="1152144" y="1316736"/>
            <a:ext cx="1700784" cy="175564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248"/>
              </a:lnSpc>
            </a:pPr>
            <a:r>
              <a:rPr lang="ru" sz="1050">
                <a:latin typeface="Times New Roman"/>
              </a:rPr>
              <a:t>Зоны </a:t>
            </a:r>
            <a:r>
              <a:rPr lang="ru" sz="1050">
                <a:latin typeface="Times New Roman"/>
              </a:rPr>
              <a:t>санитарной охраны источников питьевого и хозяйственно-бытового водоснабжения, а также устанавливаемые    в</a:t>
            </a:r>
          </a:p>
          <a:p>
            <a:pPr indent="0">
              <a:lnSpc>
                <a:spcPts val="1248"/>
              </a:lnSpc>
            </a:pPr>
            <a:r>
              <a:rPr lang="ru" sz="1050">
                <a:latin typeface="Times New Roman"/>
              </a:rPr>
              <a:t>случаях, предусмотренных Водным</a:t>
            </a:r>
            <a:r>
              <a:rPr lang="ru" sz="1050">
                <a:latin typeface="Times New Roman"/>
              </a:rPr>
              <a:t>    кодексом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Российской Федерации, в отношении подземных водных объектов зоны специальной охраны</a:t>
            </a:r>
          </a:p>
        </p:txBody>
      </p:sp>
      <p:sp>
        <p:nvSpPr>
          <p:cNvPr id="5" name=""/>
          <p:cNvSpPr/>
          <p:nvPr/>
        </p:nvSpPr>
        <p:spPr>
          <a:xfrm>
            <a:off x="2926080" y="1316736"/>
            <a:ext cx="4181856" cy="562051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В зоне санитарной охраны источников питьевого и хозяйственнобытового водоснабжения запрещается сброс сточных, в том числе дренажных, вод.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На территории зоны санитарной охраны подземных источников водоснабжения: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1.    В первом поясе не допускается: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посадка высокоствольных деревьев;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все виды строительства, не имеющие непосредственного отношения к эксплуатации, реконструкции и расширению водопроводных сооружений, в том числе прокладка трубопроводов различного назначения;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жилых и хозяйственно-бытовых зданий;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проживание людей;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применение ядохимикатов и удобрений.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2.    Во втором поясе запрещено: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закачка отработанных вод в подземные горизонты, подземное складирование твёрдых отходов и разработка недр земли;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кладбищ, скотомогильников, полей ассенизации, полей фильтрации, навозохранилищ, силосных траншей, животноводческих и птицеводческих предприятий и других объектов, обусловливающих опасность микробного загрязнения подземных вод;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применение удобрений и ядохимикатов;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рубка леса главного пользования и реконструкции;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складов горюче-смазочных материалов, ядохимикатов и минеральных удобрений, накопителей промстоков, шламохранилищ и других объектов, обусловливающих опасность химического загрязнения подземных вод.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Бурение новых скважин и новое строительство, связанное с нарушением почвенного покрова, производится при обязательном согласовании с центром государственного санитарноэпидемиологического надзора.</a:t>
            </a:r>
          </a:p>
          <a:p>
            <a:pPr algn="just" indent="0"/>
            <a:r>
              <a:rPr lang="ru" u="sng" sz="1050">
                <a:latin typeface="Times New Roman"/>
              </a:rPr>
              <a:t>3.    В третьем поясе запрещено:</a:t>
            </a:r>
            <a:r>
              <a:rPr lang="ru" sz="1050">
                <a:latin typeface="Times New Roman"/>
              </a:rPr>
              <a:t>_</a:t>
            </a:r>
          </a:p>
        </p:txBody>
      </p:sp>
      <p:sp>
        <p:nvSpPr>
          <p:cNvPr id="6" name=""/>
          <p:cNvSpPr/>
          <p:nvPr/>
        </p:nvSpPr>
        <p:spPr>
          <a:xfrm>
            <a:off x="7187184" y="1316736"/>
            <a:ext cx="2877312" cy="7924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spcAft>
                <a:spcPts val="1050"/>
              </a:spcAft>
            </a:pPr>
            <a:r>
              <a:rPr lang="ru" sz="1050">
                <a:latin typeface="Times New Roman"/>
              </a:rPr>
              <a:t>Водный кодекс Российской Федерации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СанПиН 2.1.4.1110-02 «Зоны санитарной охраны источников водоснабжения и водопроводов питьевого назначения»</a:t>
            </a:r>
          </a:p>
        </p:txBody>
      </p:sp>
      <p:sp>
        <p:nvSpPr>
          <p:cNvPr id="7" name=""/>
          <p:cNvSpPr/>
          <p:nvPr/>
        </p:nvSpPr>
        <p:spPr>
          <a:xfrm>
            <a:off x="847344" y="1328928"/>
            <a:ext cx="60960" cy="9753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6400" y="469392"/>
            <a:ext cx="173736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50</a:t>
            </a:r>
          </a:p>
        </p:txBody>
      </p:sp>
      <p:sp>
        <p:nvSpPr>
          <p:cNvPr id="3" name=""/>
          <p:cNvSpPr/>
          <p:nvPr/>
        </p:nvSpPr>
        <p:spPr>
          <a:xfrm>
            <a:off x="2932176" y="819912"/>
            <a:ext cx="4163568" cy="61173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закачка отработанных вод в подземные горизонты, подземное складирование твёрдых отходов и разработка недр земли;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складов горюче-смазочных материалов, ядохимикатов и минеральных удобрений, накопителей промстоков, шламохранилищ и других объектов, обусловливающих опасность химического загрязнения подземных вод. Размещение таких объектов допускается в пределах третьего пояса</a:t>
            </a:r>
            <a:r>
              <a:rPr lang="ru" sz="1050">
                <a:latin typeface="Times New Roman"/>
              </a:rPr>
              <a:t> зоны </a:t>
            </a:r>
            <a:r>
              <a:rPr lang="ru" sz="1050">
                <a:latin typeface="Times New Roman"/>
              </a:rPr>
              <a:t>санитарной охраны только при использовании защищённых подземных вод, при условии выполнения специальных мероприятий по защите водоносного горизонта от загрязнения при наличии санитарноэпидемиологического заключения центра государственного санитарно-эпидемиологического надзора, выданного с учётом заключения органов геологического контроля.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Бурение новых скважин и новое строительство, связанное с нарушением почвенного покрова, производится при обязательном согласовании с центром государственного санитарноэпидемиологического надзора.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На территории зоны санитарной охраны поверхностных источников водоснабжения: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1.    В первом поясе не допускается: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посадка высокоствольных деревьев;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все виды строительства, не имеющие непосредственного отношения к эксплуатации, реконструкции и расширению водопроводных сооружений, в том числе прокладка трубопроводов различного назначения;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жилых и хозяйственно-бытовых зданий;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проживание людей;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применение ядохимикатов и удобрений;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спуск любых сточных вод, в том числе сточных вод водного транспорта;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купание, стирка белья, водопой скота и другие виды водопользования, оказывающие влияние на качество воды.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2.    Во втором поясе не допускается: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-    рубка леса главного пользования и реконструкции, а также закрепление за лесозаготовительными предприятиями древесины на </a:t>
            </a:r>
            <a:r>
              <a:rPr lang="ru" u="sng" sz="1050">
                <a:latin typeface="Times New Roman"/>
              </a:rPr>
              <a:t>корню и лесосечного фонда долгосрочного пользования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6400" y="469392"/>
            <a:ext cx="16154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51</a:t>
            </a:r>
          </a:p>
        </p:txBody>
      </p:sp>
      <p:sp>
        <p:nvSpPr>
          <p:cNvPr id="3" name=""/>
          <p:cNvSpPr/>
          <p:nvPr/>
        </p:nvSpPr>
        <p:spPr>
          <a:xfrm>
            <a:off x="2935224" y="819912"/>
            <a:ext cx="4163568" cy="61173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(допускается только рубки ухода и санитарные рубки леса);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расположение стойбищ и выпас скота, а также всякое другое использование водоема и земельных участков, лесных угодий в пределах прибрежной полосы шириной не менее 500 м, которое может привести к ухудшению качества или уменьшению количества воды источника водоснабжения;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отведение сточных вод в зоне водосбора источника водоснабжения, включая его притоки, не отвечающих гигиеническим требованиям к охране поверхностных вод;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размещение кладбищ, скотомогильников, полей ассенизации, полей фильтрации, навозохранилищ, силосных траншей, животноводческих и птицеводческих предприятий и других объектов, обусловливающих опасность микробного загрязнения подземных вод;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применение удобрений и ядохимикатов;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рубка леса главного пользования и реконструкции;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-    сброс промышленных, сельскохозяйственных, городских и ливневых сточных вод, содержание в которых химических веществ и микроорганизмов превышает установленные санитарными правилами гигиенические нормативы качества воды (с учетом Определения Верховного Суда Российской Федерации от 25.09.2014 № АПЛ14-393);</a:t>
            </a:r>
          </a:p>
          <a:p>
            <a:pPr algn="just" indent="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-    размещение складов горюче-смазочных материалов, ядохимикатов и минеральных удобрений, накопителей промстоков, шламохранилищ и других объектов, обусловливающих опасность химического загрязнения подземных вод.</a:t>
            </a:r>
          </a:p>
          <a:p>
            <a:pPr algn="just" indent="0">
              <a:lnSpc>
                <a:spcPts val="1248"/>
              </a:lnSpc>
            </a:pPr>
            <a:r>
              <a:rPr lang="ru" sz="1050">
                <a:latin typeface="Times New Roman"/>
              </a:rPr>
              <a:t>Регулирование отведения территории для нового строительства жилых, промышленных и сельскохозяйственных объектов, а также согласование изменений технологий действующих предприятий, связанных с повышением степени опасности загрязнения сточными водами источника водоснабжения производится при согласовании с центром государственного санитарно-эпидемиологического надзора.</a:t>
            </a:r>
          </a:p>
          <a:p>
            <a:pPr algn="just" indent="0">
              <a:lnSpc>
                <a:spcPts val="1272"/>
              </a:lnSpc>
            </a:pPr>
            <a:r>
              <a:rPr lang="ru" sz="1050">
                <a:latin typeface="Times New Roman"/>
              </a:rPr>
              <a:t>Все работы, в том числе добыча песка, гравия, донноуглубительные, в пределах акватории зоны санитарной охраны допускаются по согласованию с центром государственного санитарно -</a:t>
            </a:r>
            <a:r>
              <a:rPr lang="ru" u="sng" sz="1050">
                <a:latin typeface="Times New Roman"/>
              </a:rPr>
              <a:t>эпидемиологического надзора лишь при    обосновании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6400" y="469392"/>
            <a:ext cx="173736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52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6126480"/>
        </p:xfrm>
        <a:graphic>
          <a:graphicData uri="http://schemas.openxmlformats.org/drawingml/2006/table">
            <a:tbl>
              <a:tblPr/>
              <a:tblGrid>
                <a:gridCol w="478536"/>
                <a:gridCol w="1761744"/>
                <a:gridCol w="4255008"/>
                <a:gridCol w="2944368"/>
              </a:tblGrid>
              <a:tr h="5794248">
                <a:tc>
                  <a:txBody>
                    <a:bodyPr lIns="0" tIns="0" rIns="0" bIns="0">
                      <a:noAutofit/>
                    </a:bodyPr>
                    <a:p>
                      <a:endParaRPr sz="27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7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гидрологическими расчетами отсутствия ухудшения качества воды в створе водозабора.</a:t>
                      </a:r>
                    </a:p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Использование химических методов борьбы с эвтрофикацией водоемов допускается при условии применения препаратов, имеющих положительное санитарно - эпидемиологическое заключение государственной санитарно - эпидемиологической службы Российской Федерации.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  <a:spcAft>
                          <a:spcPts val="630"/>
                        </a:spcAft>
                      </a:pPr>
                      <a:r>
                        <a:rPr lang="ru" sz="1050">
                          <a:latin typeface="Times New Roman"/>
                        </a:rPr>
                        <a:t>Использование источников водоснабжения в пределах второго пояса зоны санитарной охраны для купания, туризма, водного спорта и рыбной ловли допускается в установленных местах при условии соблюдения</a:t>
                      </a:r>
                      <a:r>
                        <a:rPr lang="ru" sz="1050">
                          <a:latin typeface="Times New Roman"/>
                        </a:rPr>
                        <a:t> гигиенических требований </a:t>
                      </a:r>
                      <a:r>
                        <a:rPr lang="ru" sz="1050">
                          <a:latin typeface="Times New Roman"/>
                        </a:rPr>
                        <a:t>к охране поверхностных вод, а также гигиенических требований к зонам рекреации водных объектов.</a:t>
                      </a:r>
                    </a:p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3. В третьем поясе не допускается отведение сточных вод в зоне водосбора источника водоснабжения, включая его притоки, не отвечающих гигиеническим требованиям к охране поверхностных вод.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Регулирование отведения территории для нового строительства жилых, промышленных и сельскохозяйственных объектов, а также согласование изменений технологий действующих предприятий, связанных с повышением степени опасности загрязнения сточными водами источника водоснабжения производится при согласовании с центром государственного санитарно-эпидемиологического надзора.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Все работы, в том числе добыча песка, гравия, донноуглубительные, в пределах акватории зоны санитарной охраны допускаются по согласованию с центром государственного санитарно -эпидемиологического надзора лишь при обосновании гидрологическими расчетами отсутствия ухудшения качества воды в створе водозабора.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Использование химических методов борьбы с эвтрофикацией водоемов допускается при условии применения препаратов, имеющих положительное санитарно - эпидемиологическое заключение государственной санитарно - эпидемиологической службы Российской Федерации.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7400"/>
                    </a:p>
                  </a:txBody>
                  <a:tcPr marL="0" marR="0" marT="0" marB="0"/>
                </a:tc>
              </a:tr>
              <a:tr h="33223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Зоны </a:t>
                      </a:r>
                      <a:r>
                        <a:rPr lang="ru" sz="1050">
                          <a:latin typeface="Times New Roman"/>
                        </a:rPr>
                        <a:t>затопления и подтопления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В</a:t>
                      </a:r>
                      <a:r>
                        <a:rPr lang="ru" sz="1050">
                          <a:latin typeface="Times New Roman"/>
                        </a:rPr>
                        <a:t> зонах </a:t>
                      </a:r>
                      <a:r>
                        <a:rPr lang="ru" sz="1050">
                          <a:latin typeface="Times New Roman"/>
                        </a:rPr>
                        <a:t>затопления и подтопления запрещается:</a:t>
                      </a:r>
                    </a:p>
                    <a:p>
                      <a:pPr algn="just" indent="0"/>
                      <a:r>
                        <a:rPr lang="ru" sz="1050">
                          <a:latin typeface="Times New Roman"/>
                        </a:rPr>
                        <a:t>- размещение новых населенных пунктов и строительство объектов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Водный кодекс Российской Федерации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486400" y="469392"/>
            <a:ext cx="16459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53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46176" y="798576"/>
          <a:ext cx="9439656" cy="4520184"/>
        </p:xfrm>
        <a:graphic>
          <a:graphicData uri="http://schemas.openxmlformats.org/drawingml/2006/table">
            <a:tbl>
              <a:tblPr/>
              <a:tblGrid>
                <a:gridCol w="478536"/>
                <a:gridCol w="1761744"/>
                <a:gridCol w="4255008"/>
                <a:gridCol w="2944368"/>
              </a:tblGrid>
              <a:tr h="1618488">
                <a:tc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капитального строительства без обеспечения инженерной защиты таких населенных пунктов и объектов от затопления, подтопления;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использование сточных вод в целях регулирования плодородия почв;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размещение кладбищ, скотомогильников, объектов размещения отходов производства и потребления, химических, взрывчатых, токсичных, отравляющих и ядовитых веществ, пунктов хранения и захоронения радиоактивных отходов;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осуществление авиационных мер по борьбе с вредными организмами.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290169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Санитарно-защитная зона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В границах санитарно-защитной зоны не допускается использования земельных участков в целях: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размещения жилой застройки, объектов образовательного и медицинского назначения, спортивных сооружений открытого типа, организаций отдыха детей и их оздоровления, зон рекреационного назначения и для ведения садоводства;</a:t>
                      </a:r>
                    </a:p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-    размещения объектов для производства и хранения лекарственных средств, объектов пищевых отраслей промышленности, оптовых складов продовольственного сырья и пищевой продукции, комплексов водопроводных сооружений для подготовки и хранения питьевой воды, использования земельных участков в целях производства, хранения и переработки сельскохозяйственной продукции, предназначенной для дальнейшего использования в качестве пищевой продукции, если химическое, физическое и (или) биологическое воздействие объекта, в отношении которого установлена санитарно-защитная зона, приведет к нарушению качества и безопасности таких средств, сырья, воды и продукции в соответствии с установленными требованиями.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Постановление Правительства Российской Федерации от 03.03.2018 № 222 «Об утверждении Правил установления санитарнозащитных зон и использования земельных участков, расположенных в границах санитарно-защитных зон»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477512" y="789432"/>
            <a:ext cx="2563368" cy="8046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72"/>
              </a:lnSpc>
              <a:spcAft>
                <a:spcPts val="15960"/>
              </a:spcAft>
            </a:pPr>
            <a:r>
              <a:rPr lang="ru" sz="1050">
                <a:latin typeface="Times New Roman"/>
              </a:rPr>
              <a:t>Приложение № 1 к правилам землепользования и застройки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298448" y="4498848"/>
            <a:ext cx="5504688" cy="11003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848"/>
              </a:lnSpc>
              <a:spcBef>
                <a:spcPts val="15960"/>
              </a:spcBef>
            </a:pPr>
            <a:r>
              <a:rPr lang="ru" sz="1400">
                <a:latin typeface="Times New Roman"/>
              </a:rPr>
              <a:t>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</a:t>
            </a:r>
          </a:p>
          <a:p>
            <a:pPr algn="ctr" indent="0">
              <a:lnSpc>
                <a:spcPts val="1848"/>
              </a:lnSpc>
            </a:pPr>
            <a:r>
              <a:rPr lang="ru" sz="1400">
                <a:latin typeface="Times New Roman"/>
              </a:rPr>
              <a:t>СЕЛА КАРАЧУН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484376" y="594360"/>
            <a:ext cx="4724400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застройки индивидуальными жилыми домами села Карачун - Ж1/1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Карачун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3084395 +/- 6147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9753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6345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475232"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553539.61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1310389.99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553526.55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1310392.05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553499.08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1310396.46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553429.54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1310382.13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553413.38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1310381.72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553409.23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1310381.55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553399.99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1310386.76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553388.77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1310395.79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553389.60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553389.85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1310425.46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553387.22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1310426.09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553386.14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1310426.93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553368.98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1310440.92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553368.09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1310441.28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553361.67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1310441.94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553358.37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1310441.76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553348.83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1310439.24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553329.62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1310436.25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553325.20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1310419.57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553318.36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1310420.87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553310.12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1310438.77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553309.65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1310441.03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553306.39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1310456.85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553306.10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1310458.28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553302.94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1310473.60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1310525.63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553276.09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1310525.07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1310524.71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553259.71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553256.05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1310516.60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553253.88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1310516.96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553254.16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1310517.88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553257.17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1310519.89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210312"/>
            <a:ext cx="109728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553258.87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1310523.12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553259.13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553247.54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1310526.75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553220.47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1310532.63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553201.34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1310536.73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553192.03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1310540.77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553189.50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1310541.37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553181.74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553178.24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1310541.21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553178.48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1310544.30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553141.75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1310553.64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553083.60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1310566.12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553058.93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1310571.41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553032.59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1310585.05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553023.93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1310588.96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553014.55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1310593.18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552991.74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1310599.94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552980.09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1310603.39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552979.96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1310605.48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552952.72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1310624.56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552908.67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1310656.98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552906.63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1310651.95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552890.62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1310666.79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552866.18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1310688.30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552853.50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1310698.48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552842.92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1310706.44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552826.67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1310715.42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552800.09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1310725.98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552765.38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1310736.15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552745.42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1310741.88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552717.70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1310750.25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552675.64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1310759.96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552659.00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1310763.81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552633.45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1310767.75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552604.49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1310774.70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552581.72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552588.29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1310772.75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552590.65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1310757.43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552592.26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1310740.28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552594.45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1310721.36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1310704.09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1310686.08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552593.67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1310640.96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552587.24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1310618.91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552573.55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1310596.69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552557.44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1310578.12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552533.42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1310561.44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1480" y="469392"/>
            <a:ext cx="103632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</a:t>
            </a:r>
          </a:p>
        </p:txBody>
      </p:sp>
      <p:sp>
        <p:nvSpPr>
          <p:cNvPr id="3" name=""/>
          <p:cNvSpPr/>
          <p:nvPr/>
        </p:nvSpPr>
        <p:spPr>
          <a:xfrm>
            <a:off x="1066800" y="819912"/>
            <a:ext cx="5974080" cy="909523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3)    о подготовке документации по планировке территории органами местного самоуправления;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4)    о проведении общественных обсуждений или публичных слушаний по вопросам землепользования и застройки;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5)    о внесении изменений в Правила;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6)    о регулировании иных вопросов землепользования и застройки.</a:t>
            </a:r>
          </a:p>
          <a:p>
            <a:pPr algn="just" indent="469900">
              <a:lnSpc>
                <a:spcPts val="1608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5. Использование объектов недвижимости, не соответствующих настоящим Правилам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1.    Земельные участки или объекты капитального строительства, виды разрешенного использования, предельные (минимальные и (или) максимальные) размеры и предельные параметры которых не соответствуют градостроительному регламенту, могут использоваться без установления срока приведения их в соответствие с градостроительным регламентом, за исключением случаев, если использование таких земельных участков и объектов капитального строительства опасно для жизни или здоровья человека, для окружающей среды, объектов культурного наследия.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2.    Реконструкция указанных в подпункте 1 настоящего пункта объектов капитального строительства может осуществляться только путем приведения таких объектов в соответствие с градостроительным регламентом или путем уменьшения их несоответствия предельным параметрам разрешенного строительства, реконструкции. Изменение видов разрешенного использования указанных земельных участков и объектов капитального строительства может осуществляться путем приведения их в соответствие с видами разрешенного использования земельных участков и объектов капитального строительства, установленными градостроительным регламентом.</a:t>
            </a:r>
          </a:p>
          <a:p>
            <a:pPr algn="just" indent="469900">
              <a:lnSpc>
                <a:spcPts val="2400"/>
              </a:lnSpc>
            </a:pPr>
            <a:r>
              <a:rPr lang="ru" sz="1400">
                <a:latin typeface="Times New Roman"/>
              </a:rPr>
              <a:t>3.    В случае если использование указанных в подпункте 1 настоящего пункта земельных участков и объектов капитального строительства продолжается и опасно для жизни или здоровья человека, для окружающей среды, объектов культурного наследия, в соответствии 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05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552464.34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1310574.17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552315.88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1310608.08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552317.57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1310619.90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552293.15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1310624.25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552198.72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1310663.03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552120.87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1310694.36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552087.22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1310702.03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552054.42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552045.49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1310702.19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552045.03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552043.92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1310705.07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552022.70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1310697.66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552020.84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1310703.83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551987.09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1310694.31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551975.38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1310689.32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551941.75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1310685.97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551947.43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1310657.90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551924.04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1310655.82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551921.54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1310668.74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551870.86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1310650.23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551844.64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1310643.69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551812.59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1310626.58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551780.15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1310606.30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551775.95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1310602.25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551771.62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1310645.26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551753.29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1310632.47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551722.54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1310584.35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551696.45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1310548.91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551687.61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1310539.50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551631.51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1310503.89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551595.19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1310494.93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551573.02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1310479.81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551527.02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1310484.61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551497.72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1310475.23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551458.55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1310467.37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551440.09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1310463.68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551376.81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1310455.73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551318.78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1310440.53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551291.44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1310436.05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551252.36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551250.82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551226.08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1310432.64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551229.13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1310413.37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551179.35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1310408.59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551177.01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551127.17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1310417.31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551127.89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1310413.09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551129.05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551053.22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1310396.07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551049.47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1310397.38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551058.02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1310421.66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1310418.69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551043.59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1310399.43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551025.45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1310403.85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551021.45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1310404.82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550996.94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550937.72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1310414.03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550936.38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1310413.94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550924.02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1310219.57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550922.80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1310203.50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550895.68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1310131.88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550886.77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1310095.58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551102.53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1310113.28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551328.51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1310135.91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551343.25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1310099.80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551348.02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1310082.90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551352.40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1310072.07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551349.40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1310072.55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551347.11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551359.97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1310053.36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551404.20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1309944.05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551404.23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1309873.70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551404.25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1309843.19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551391.68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1309694.21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551298.94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551350.22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1309584.11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551359.96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1309571.11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551368.10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1309560.26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551400.61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1309516.91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551468.07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1309354.79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551511.32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551621.08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1309208.25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551686.74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1309246.19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551689.54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1309232.22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551725.44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1309179.72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551765.50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1309139.51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551810.42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1309113.68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551818.04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1309107.33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551834.81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1309095.54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551838.25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1309096.37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551938.26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1308988.46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551950.27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1308932.42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552010.32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1308833.33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552012.32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1308773.26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552104.16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552131.59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1308519.89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552170.56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1308528.82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552209.53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1308537.84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552248.50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1308546.85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552287.48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1308555.86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552326.44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1308564.89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552365.42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1308573.90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552404.39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1308582.92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552443.36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1308591.93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552482.33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1308600.95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552521.30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1308609.95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552560.29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1308618.90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1308715.24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552531.65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1308720.60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552503.90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1308816.85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552476.46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1308913.18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552509.39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1308922.65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1308947.37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552482.17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1309019.80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1309110.54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552432.88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1309187.73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552405.91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1309278.63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552397.12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1309307.19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1309327.80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552389.95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1309335.48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552380.48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1309375.80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552374.78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1309404.01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552367.89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1309442.93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552355.39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1309512.28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552345.78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1309570.33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552340.26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1309602.75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552336.17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1309626.15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552332.46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1309646.24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552329.15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552326.36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1309683.07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552326.20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1309684.24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552324.97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1309693.66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552324.12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1309700.12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552323.84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1309716.11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1309729.13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552327.88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1309738.33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552337.44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1309752.29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552328.58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1309770.66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552350.01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1309822.31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552332.23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552298.13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1309855.48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7704" y="210312"/>
            <a:ext cx="1005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552287.44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552253.07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1309873.62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552191.25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1309834.08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552187.05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1309830.91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552186.46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552160.50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1309854.42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552148.07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552126.96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1309919.20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552124.53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1309924.57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552142.11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1309928.79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552174.79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1309979.11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552207.07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552229.79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552243.39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1309984.65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552248.83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1309977.24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552253.85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552259.18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1309952.19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552267.01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1309941.28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552289.50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1309911.92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552312.25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552322.60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1309935.60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1309917.98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552359.12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1309894.75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552370.59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1309874.14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552405.18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552470.86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1309889.71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552489.57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1309890.21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1309973.23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552478.01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552480.88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1309996.28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552491.26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1310014.36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1310023.03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552507.70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1310052.30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552525.47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1310047.08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552545.54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1310040.86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1310009.60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552562.24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1310003.71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552564.89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552577.05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1310001.14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552590.64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552649.33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1309995.46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552640.73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1309981.54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552631.52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1309946.17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552659.18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1309938.57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552692.40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1309929.13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552733.97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1309918.16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552779.01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1309904.18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210312"/>
            <a:ext cx="10668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9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552791.56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1309900.51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552785.46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552785.53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552751.41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1309868.89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552747.65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1309783.78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552655.24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1309832.04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552649.86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1309829.95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552643.06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1309827.39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552646.57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1309824.55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552698.56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1309799.19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552774.83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1309758.39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552787.55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1309745.91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552624.45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1309746.78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552605.46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1309767.15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1309758.42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552549.49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552552.94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1309797.18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552524.39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1309800.19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552493.61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1309802.96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552466.09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1309803.17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552431.75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1309781.68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552435.95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552351.78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1309736.73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552352.08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1309741.83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552342.54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1309702.08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552344.17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1309685.67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552346.91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1309668.66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552350.19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1309649.39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1309605.72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552363.27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1309572.86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552373.09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1309515.27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1309514.36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552450.72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1309478.85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552512.36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1309461.22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552558.96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1309443.08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552493.10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1309364.38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1309329.02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552413.52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1309337.59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552407.30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1309339.75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552413.66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1309310.80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552421.56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552448.81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1309191.46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10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1309114.84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1309023.77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552518.58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1308952.24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1308911.05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552537.59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1308888.47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552538.86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1308888.76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552555.35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1308892.58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552695.02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1308924.91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552705.51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1308946.77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552688.66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1309001.29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552710.11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1309072.99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552725.81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1309105.88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552749.08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1309154.59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552760.55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1309165.58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552785.40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1309178.60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552791.78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1309180.94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552824.68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552830.35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1309193.93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552879.94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1309201.98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552915.47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1309199.52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552926.77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1309204.70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552955.06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1309217.69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553001.89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1309239.18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553002.11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1309407.82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553065.44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1309397.99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553106.12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1309398.80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553137.62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553166.70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1309418.68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553192.27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1309425.75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553238.74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1309419.67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553252.45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1309427.00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553289.46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1309454.16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553315.11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1309464.63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553326.49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1309482.18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553333.93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1309552.36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553324.29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1309577.15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553302.11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1309609.83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553296.58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1309628.60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553295.53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553292.57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1309678.69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553278.13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553277.93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1309746.80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553291.27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1309776.18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553293.14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553297.33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1309821.81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553300.61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1309856.49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553283.32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1309879.74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553282.67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1309895.85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67640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11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692200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553296.38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1309896.41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553306.76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1309906.36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553320.38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1309909.45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553327.36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1309918.63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553331.09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1309934.65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553331.71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1309963.45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553332.98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1309977.88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553335.06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1310001.51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553347.77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1310041.07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553347.54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1310055.55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553347.41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1310063.96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553341.39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1310094.40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553346.59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1310104.50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553373.01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1310120.25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553372.24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1310126.19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553359.69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1310137.37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553360.65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1310146.67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553370.93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1310157.55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553404.14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1310208.00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553424.58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1310230.10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553462.17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1310299.38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553505.85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1310328.45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553515.17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1310329.32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553539.61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1310389.99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109472"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210312"/>
            <a:ext cx="17678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12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72440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756023" cy="10697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88392"/>
            <a:ext cx="17678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14</a:t>
            </a:r>
          </a:p>
        </p:txBody>
      </p:sp>
      <p:sp>
        <p:nvSpPr>
          <p:cNvPr id="3" name=""/>
          <p:cNvSpPr/>
          <p:nvPr/>
        </p:nvSpPr>
        <p:spPr>
          <a:xfrm>
            <a:off x="2282952" y="594360"/>
            <a:ext cx="3139440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Общественно-деловая зона села Карачун - ОД/1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Карачун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85451+/-1023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7576" y="469392"/>
            <a:ext cx="9144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5</a:t>
            </a:r>
          </a:p>
        </p:txBody>
      </p:sp>
      <p:sp>
        <p:nvSpPr>
          <p:cNvPr id="3" name=""/>
          <p:cNvSpPr/>
          <p:nvPr/>
        </p:nvSpPr>
        <p:spPr>
          <a:xfrm>
            <a:off x="1063752" y="819912"/>
            <a:ext cx="5974080" cy="32491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424"/>
              </a:lnSpc>
            </a:pPr>
            <a:r>
              <a:rPr lang="ru" sz="1400">
                <a:latin typeface="Times New Roman"/>
              </a:rPr>
              <a:t>федеральными законами может быть наложен запрет на использование таких земельных участков и объектов.</a:t>
            </a:r>
          </a:p>
          <a:p>
            <a:pPr algn="just" indent="482600">
              <a:lnSpc>
                <a:spcPts val="1632"/>
              </a:lnSpc>
              <a:spcAft>
                <a:spcPts val="840"/>
              </a:spcAft>
            </a:pPr>
            <a:r>
              <a:rPr lang="ru" b="1" sz="1400">
                <a:latin typeface="Times New Roman"/>
              </a:rPr>
              <a:t>6. Открытость и доступность информации о землепользовании и застройке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   Настоящие Правила являются открытыми и общедоступными.</a:t>
            </a:r>
          </a:p>
          <a:p>
            <a:pPr algn="just" indent="482600">
              <a:lnSpc>
                <a:spcPts val="2400"/>
              </a:lnSpc>
              <a:spcAft>
                <a:spcPts val="840"/>
              </a:spcAft>
            </a:pPr>
            <a:r>
              <a:rPr lang="ru" sz="1400">
                <a:latin typeface="Times New Roman"/>
              </a:rPr>
              <a:t>2.    Настоящие Правила подлежат опубликованию в порядке, установленном для официального опубликования нормативных правовых актов Воронежской области, и размещению в федеральной государственной информационной системе территориального планирования и в государственной информационной системе обеспечения градостроительной деятельности.</a:t>
            </a:r>
          </a:p>
        </p:txBody>
      </p:sp>
      <p:sp>
        <p:nvSpPr>
          <p:cNvPr id="4" name=""/>
          <p:cNvSpPr/>
          <p:nvPr/>
        </p:nvSpPr>
        <p:spPr>
          <a:xfrm>
            <a:off x="1063752" y="4404360"/>
            <a:ext cx="5977128" cy="55107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838200" indent="0">
              <a:spcBef>
                <a:spcPts val="840"/>
              </a:spcBef>
              <a:spcAft>
                <a:spcPts val="840"/>
              </a:spcAft>
            </a:pPr>
            <a:r>
              <a:rPr lang="ru" b="1" sz="1400">
                <a:latin typeface="Times New Roman"/>
              </a:rPr>
              <a:t>Раздел 2. Положения о регулировании землепользования и</a:t>
            </a:r>
          </a:p>
          <a:p>
            <a:pPr algn="ctr" indent="0">
              <a:spcAft>
                <a:spcPts val="840"/>
              </a:spcAft>
            </a:pPr>
            <a:r>
              <a:rPr lang="ru" b="1" sz="1400">
                <a:latin typeface="Times New Roman"/>
              </a:rPr>
              <a:t>застройки</a:t>
            </a:r>
          </a:p>
          <a:p>
            <a:pPr algn="just" indent="482600">
              <a:lnSpc>
                <a:spcPts val="1584"/>
              </a:lnSpc>
              <a:spcAft>
                <a:spcPts val="840"/>
              </a:spcAft>
            </a:pPr>
            <a:r>
              <a:rPr lang="ru" b="1" sz="1400">
                <a:latin typeface="Times New Roman"/>
              </a:rPr>
              <a:t>7. Перераспределение полномочий между органами местного самоуправления Карачунского сельского поселения Рамонского муниципального района Воронежской области и департаментом архитектуры и градостроительства Воронежской области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На основании Закона Воронежской области от 20.12.2018 № 173-ОЗ «О перераспределении полномочий по утверждению правил землепользования и застройки между органами местного самоуправления поселений Воронежской области, городского округа город Нововоронеж, Борисоглебского городского округа и исполнительными органами государственной власти Воронежской области» (далее - Закон Воронежской области) и в соответствии со статьей 8.2 ГрК РФ, пунктом 6.1 статьи 26.3 Федерального закона от 06.10.1999 № 184-ФЗ «Об общих принципах организации законодательных (представительных) и исполнительных органов государственной власти субъектов Российской Федерации», частью 1.2 статьи 17 Федерального закона от 06.10.2003 № 131-ФЗ «Об общих принципах организации местного самоуправления в Российской Федерации» полномочия по утверждению Правил перераспределены между органами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15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4360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0859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014984"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8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552747.65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1309783.78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552746.15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1309868.89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552751.41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552785.53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1309882.32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552785.46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552791.56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1309900.51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552779.01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1309904.18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552733.97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1309918.16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552692.40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1309929.13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552659.18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1309938.57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552631.52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1309946.17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552640.73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1309981.54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1309995.46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552590.64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552577.05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1310001.14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552564.89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552562.24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1310003.71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552539.31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1310009.60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552545.54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1310040.86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552525.47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1310047.08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552507.70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1310052.30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1310023.03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552491.26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1310014.36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552480.88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1309996.28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552478.01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1309973.23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552489.57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1309890.21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552470.86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1309889.71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552405.18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1309890.89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552370.59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1309874.14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552359.12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1309894.75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1309917.98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552322.60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1309935.60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552312.25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552289.50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1309911.92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552267.01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1309941.28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4176" y="91440"/>
            <a:ext cx="1767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891844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552259.18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1309952.19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552253.85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552248.83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1309977.24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552243.39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1309984.65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552229.79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1309969.70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552207.07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1309991.56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552174.79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1309979.11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552142.11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1309928.79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552124.53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1309924.57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552126.96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1309919.20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552148.07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552160.50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1309854.42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552186.46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552187.05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1309830.91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552191.25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1309834.08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552255.58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552253.07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1309873.62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552287.44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1309885.86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552298.13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1309855.48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552332.23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1309865.44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552350.01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1309822.31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1309784.59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1309770.66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552337.44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1309752.29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552352.08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1309741.83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552351.78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1309736.73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552435.95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552431.75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1309781.68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552466.09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1309803.17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552493.61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1309802.96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552524.39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1309800.19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552552.94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1309797.18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552549.49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1309758.42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552605.46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1309767.15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552613.29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552614.94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552616.70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552618.94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552643.06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1309827.39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552649.86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1309829.95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552655.24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1309832.04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552747.65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1309783.78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88392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1944624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774192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7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651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387096">
                <a:tc vMerge="1">
                  <a:txBody>
                    <a:bodyPr lIns="0" tIns="0" rIns="0" bIns="0">
                      <a:noAutofit/>
                    </a:bodyPr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9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97224" y="91440"/>
            <a:ext cx="17373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18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69392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97536" y="109728"/>
            <a:ext cx="603504" cy="89611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91440"/>
            <a:ext cx="19202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20</a:t>
            </a:r>
          </a:p>
        </p:txBody>
      </p:sp>
      <p:sp>
        <p:nvSpPr>
          <p:cNvPr id="3" name=""/>
          <p:cNvSpPr/>
          <p:nvPr/>
        </p:nvSpPr>
        <p:spPr>
          <a:xfrm>
            <a:off x="1045464" y="594360"/>
            <a:ext cx="5599176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улиц, дорог, инженерной и транспортной инфраструктуры села Карачун - ИТ1/1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Карачун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15057+/-429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88392"/>
            <a:ext cx="17678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21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26287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87552"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552537.59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1308888.47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1308911.05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552518.58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1308952.24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1309023.77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552470.22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1309114.84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552448.81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1309191.46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552421.56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552413.66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1309310.80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552407.30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1309339.75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1309379.64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552392.44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552384.52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1309444.94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552373.09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1309515.27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552363.27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1309572.86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1309605.72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1309629.33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552350.19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1309649.39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552346.91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1309668.66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552344.17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1309685.67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552342.54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1309702.08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1309716.09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552352.08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1309741.83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552337.44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1309752.29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552327.88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1309738.33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552324.72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1309729.13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552323.84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1309716.11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552324.12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1309700.12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552324.97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1309693.66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552326.20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1309684.24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552326.36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1309683.07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552329.15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1309646.24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552336.17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552340.26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552345.78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1309570.33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88392"/>
            <a:ext cx="192024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22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503224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552355.39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1309512.28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552367.89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1309442.93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552374.78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1309404.01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552380.48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1309375.80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552389.95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1309335.48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1309327.80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552397.12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1309307.19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552405.91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1309278.63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552432.88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1309187.73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552455.11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1309110.54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552482.17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1309019.80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552503.04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1308947.37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552509.39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1308922.65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552520.37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1308884.48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552537.59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1308888.47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960120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92024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91440"/>
            <a:ext cx="182880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23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69392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13232" y="1261872"/>
            <a:ext cx="9451848" cy="445617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4599432" y="5934456"/>
            <a:ext cx="5492496" cy="109118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5138928" y="615696"/>
            <a:ext cx="5608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solidFill>
                  <a:srgbClr val="484849"/>
                </a:solidFill>
                <a:latin typeface="Times New Roman"/>
              </a:rPr>
              <a:t>Раздел 4</a:t>
            </a:r>
          </a:p>
        </p:txBody>
      </p:sp>
      <p:sp>
        <p:nvSpPr>
          <p:cNvPr id="5" name=""/>
          <p:cNvSpPr/>
          <p:nvPr/>
        </p:nvSpPr>
        <p:spPr>
          <a:xfrm>
            <a:off x="4754880" y="957072"/>
            <a:ext cx="1365504" cy="17068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000">
                <a:solidFill>
                  <a:srgbClr val="484849"/>
                </a:solidFill>
                <a:latin typeface="Times New Roman"/>
              </a:rPr>
              <a:t>План границ объекта</a:t>
            </a:r>
          </a:p>
        </p:txBody>
      </p:sp>
      <p:sp>
        <p:nvSpPr>
          <p:cNvPr id="6" name=""/>
          <p:cNvSpPr/>
          <p:nvPr/>
        </p:nvSpPr>
        <p:spPr>
          <a:xfrm>
            <a:off x="4568952" y="5562600"/>
            <a:ext cx="1063752" cy="14020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b="1" sz="1000">
                <a:solidFill>
                  <a:srgbClr val="484849"/>
                </a:solidFill>
                <a:latin typeface="Times New Roman"/>
              </a:rPr>
              <a:t>Масштаб 1:5000</a:t>
            </a:r>
          </a:p>
        </p:txBody>
      </p:sp>
      <p:sp>
        <p:nvSpPr>
          <p:cNvPr id="7" name=""/>
          <p:cNvSpPr/>
          <p:nvPr/>
        </p:nvSpPr>
        <p:spPr>
          <a:xfrm>
            <a:off x="795528" y="5818632"/>
            <a:ext cx="2755392" cy="12801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1260"/>
              </a:spcAft>
            </a:pPr>
            <a:r>
              <a:rPr lang="ru" b="1" sz="1000">
                <a:solidFill>
                  <a:srgbClr val="484849"/>
                </a:solidFill>
                <a:latin typeface="Times New Roman"/>
              </a:rPr>
              <a:t>Используемые условные знаки и обозначения:</a:t>
            </a:r>
          </a:p>
        </p:txBody>
      </p:sp>
      <p:sp>
        <p:nvSpPr>
          <p:cNvPr id="8" name=""/>
          <p:cNvSpPr/>
          <p:nvPr/>
        </p:nvSpPr>
        <p:spPr>
          <a:xfrm>
            <a:off x="1508760" y="6175248"/>
            <a:ext cx="2910840" cy="4023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184"/>
              </a:lnSpc>
            </a:pPr>
            <a:r>
              <a:rPr lang="ru" b="1" sz="1000">
                <a:solidFill>
                  <a:srgbClr val="484849"/>
                </a:solidFill>
                <a:latin typeface="Times New Roman"/>
              </a:rPr>
              <a:t>границы территориальной зоны характерная точка границ территориальной зоны</a:t>
            </a:r>
          </a:p>
        </p:txBody>
      </p:sp>
      <p:sp>
        <p:nvSpPr>
          <p:cNvPr id="9" name=""/>
          <p:cNvSpPr/>
          <p:nvPr/>
        </p:nvSpPr>
        <p:spPr>
          <a:xfrm>
            <a:off x="10454640" y="3675888"/>
            <a:ext cx="149352" cy="1889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/>
            <a:r>
              <a:rPr lang="ru" sz="1050">
                <a:latin typeface="Times New Roman"/>
              </a:rPr>
              <a:t>м</a:t>
            </a:r>
          </a:p>
          <a:p>
            <a:pPr indent="0"/>
            <a:r>
              <a:rPr lang="ru" sz="1050">
                <a:latin typeface="Times New Roman"/>
              </a:rPr>
              <a:t>-р*.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4528" y="469392"/>
            <a:ext cx="1005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6</a:t>
            </a:r>
          </a:p>
        </p:txBody>
      </p:sp>
      <p:sp>
        <p:nvSpPr>
          <p:cNvPr id="3" name=""/>
          <p:cNvSpPr/>
          <p:nvPr/>
        </p:nvSpPr>
        <p:spPr>
          <a:xfrm>
            <a:off x="1063752" y="826008"/>
            <a:ext cx="5974080" cy="90891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местного самоуправления Карачунского сельского поселения Рамонского муниципального района Воронежской области и департаментом архитектуры и градостроительства Воронежской области (далее - Уполномоченный орган) на срок, установленный Законом Воронежской области.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2. После истечения срока, указанного в Законе Воронежской области, полномочия Уполномоченного органа, предусмотренные настоящими Правилами, осуществляются органами местного самоуправления Карачунского сельского поселения Рамонского муниципального района Воронежской области в соответствии с требованиями Г рК РФ.</a:t>
            </a:r>
          </a:p>
          <a:p>
            <a:pPr algn="just" indent="482600">
              <a:lnSpc>
                <a:spcPts val="1608"/>
              </a:lnSpc>
            </a:pPr>
            <a:r>
              <a:rPr lang="ru" b="1" sz="1400">
                <a:latin typeface="Times New Roman"/>
              </a:rPr>
              <a:t>8.    Полномочия    Уполномоченного    органа    по    вопросам</a:t>
            </a:r>
          </a:p>
          <a:p>
            <a:pPr algn="just" indent="0">
              <a:lnSpc>
                <a:spcPts val="1608"/>
              </a:lnSpc>
              <a:spcAft>
                <a:spcPts val="1050"/>
              </a:spcAft>
            </a:pPr>
            <a:r>
              <a:rPr lang="ru" b="1" sz="1400">
                <a:latin typeface="Times New Roman"/>
              </a:rPr>
              <a:t>землепользования и застройки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   Полномочия    Уполномоченного    органа    по    вопросам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землепользования и застройки включают: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1)    принятие решений о подготовке проекта Правил, о подготовке проекта о внесении изменений в Правила;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2)    утверждение Правил, утверждение внесения изменений в Правила;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3)    принятие решений о предоставлении разрешений на условно разрешенный вид использования объектов капитального строительства или земельного участка;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4)    принятие решений о предоставлении разрешения на отклонение от предельных параметров разрешенного строительства, реконструкции объектов капитального строительства;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5)    иные полномочия в соответствии с действующим законодательством.</a:t>
            </a:r>
          </a:p>
          <a:p>
            <a:pPr algn="just" indent="482600">
              <a:lnSpc>
                <a:spcPts val="2400"/>
              </a:lnSpc>
            </a:pPr>
            <a:r>
              <a:rPr lang="ru" b="1" sz="1400">
                <a:latin typeface="Times New Roman"/>
              </a:rPr>
              <a:t>9.    Комиссия по подготовке проектов Правил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Комиссия по подготовке проектов правил землепользования и застройки поселений Воронежской области, городского округа город Нововоронеж, Борисоглебского городского округа (далее - Комиссия)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88976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25</a:t>
            </a:r>
          </a:p>
        </p:txBody>
      </p:sp>
      <p:sp>
        <p:nvSpPr>
          <p:cNvPr id="3" name=""/>
          <p:cNvSpPr/>
          <p:nvPr/>
        </p:nvSpPr>
        <p:spPr>
          <a:xfrm>
            <a:off x="1490472" y="594360"/>
            <a:ext cx="4703064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Зона рекреационного назначения - объектов отдыха села Карачун - Р1/1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Карачун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146721 +/- 1341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26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36345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4216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475232"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552787.55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1309745.91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552774.83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1309758.39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552698.56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1309799.19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552646.57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1309824.55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552640.06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1309826.31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552618.94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1309814.64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552616.70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1309811.30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552614.94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552613.29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1309801.64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552605.46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1309767.15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552624.45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1309746.78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552787.55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1309745.91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552588.29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1310772.75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552581.72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1310780.88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552576.76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1310782.24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552568.87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1310782.62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552554.50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1310781.83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552531.84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1310785.13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552501.21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1310791.81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552454.89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1310799.04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552432.12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1310802.75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552398.44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1310805.22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552367.63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1310806.83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552334.16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1310808.47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1310808.12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1310808.08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552316.18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1310828.62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552240.11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1310826.52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552234.53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1310822.65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552183.32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1310820.37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552119.96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1310807.55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552064.12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1310787.33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552055.09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1310779.04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552033.55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1310781.35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552036.22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1310763.61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552035.12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1310763.49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552032.27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1310775.00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551971.83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1310757.93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551950.64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1310748.17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551940.04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1310749.68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551906.43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1310739.90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551889.40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1310733.39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551882.97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1310730.42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551857.32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1310717.63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551834.83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551827.80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1310701.25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551786.37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1310674.19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551769.87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1310662.70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551769.52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1310666.12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551745.06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1310650.69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551716.02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1310611.19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551706.30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1310606.30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551690.81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1310595.23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551694.60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1310586.39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551695.79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1310583.67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551674.33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1310554.45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551628.28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1310523.63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551588.53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1310516.15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551572.37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1310501.83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551569.79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1310499.55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551560.30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1310500.54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551523.79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1310504.35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551494.49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1310494.97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551436.86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1310483.41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551373.58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1310475.46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551315.53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1310460.41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551288.21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1310455.79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551241.02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1310441.99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551225.09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1310438.05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551210.62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1310434.47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551205.72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1310429.42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551193.41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1310429.03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551110.86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1310428.64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551058.02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1310421.66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551049.47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1310397.38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551053.22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1310396.07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551129.05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1310406.32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551127.89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1310413.09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551127.17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1310417.31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551177.01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1310422.18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551179.35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1310408.59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551229.13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1310413.37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551226.08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1310432.64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551250.82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551252.36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551291.44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1310436.05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551318.78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1310440.53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551376.81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1310455.73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551440.09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1310463.68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551458.55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1310467.37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551497.72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1310475.23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551527.02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1310484.61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551573.02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1310479.81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551595.19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1310494.93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551631.51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1310503.89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551687.61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1310539.50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551696.45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551722.54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1310584.35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551753.29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1310632.47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551771.62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1310645.26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551775.95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1310602.25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551780.15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1310606.30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551812.59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1310626.58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551844.64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1310643.69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551870.86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1310650.23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551921.54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1310668.74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551924.04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1310655.82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551947.43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1310657.90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551941.75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1310685.97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551975.38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1310689.32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551987.09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1310694.31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552020.84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1310703.83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552022.70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1310697.66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552043.92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1310705.07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552045.03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552045.49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1310702.19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552054.42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1310701.90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552087.22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1310702.03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552120.87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1310694.36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552198.72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1310663.03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552293.15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1310624.25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552317.57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1310619.90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552315.88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1310608.08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1310574.17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552464.34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1310548.55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552497.77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1310547.85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552533.42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1310561.44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552557.44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1310578.12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552573.55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1310596.69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210312"/>
            <a:ext cx="195072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29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6922008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552587.24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1310618.91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552593.67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1310640.96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1310666.11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1310686.08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552595.59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1310704.09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552594.45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1310721.36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552592.26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1310740.28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552590.65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1310757.43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552588.29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1310772.75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1310418.69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551021.90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1310422.11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550997.74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1310428.66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550993.35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1310429.85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550938.80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1310434.00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550938.06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1310420.28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550936.80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1310420.46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550936.38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1310413.94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550937.72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1310414.03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550996.94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551021.45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1310404.82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551025.45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1310403.85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551043.59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1310399.43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551043.38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1310418.69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ctr"/>
                </a:tc>
              </a:tr>
              <a:tr h="1109472"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81984" y="210312"/>
            <a:ext cx="192024" cy="1463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30</a:t>
            </a:r>
          </a:p>
        </p:txBody>
      </p:sp>
      <p:sp>
        <p:nvSpPr>
          <p:cNvPr id="3" name=""/>
          <p:cNvSpPr/>
          <p:nvPr/>
        </p:nvSpPr>
        <p:spPr>
          <a:xfrm>
            <a:off x="3660648" y="591312"/>
            <a:ext cx="569976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706368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310640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2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472440"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950">
                          <a:latin typeface="Microsoft Sans Serif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4222" y="9083"/>
            <a:ext cx="327004" cy="5086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91440"/>
            <a:ext cx="19202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latin typeface="Times New Roman"/>
              </a:rPr>
              <a:t>32</a:t>
            </a:r>
          </a:p>
        </p:txBody>
      </p:sp>
      <p:sp>
        <p:nvSpPr>
          <p:cNvPr id="3" name=""/>
          <p:cNvSpPr/>
          <p:nvPr/>
        </p:nvSpPr>
        <p:spPr>
          <a:xfrm>
            <a:off x="2255520" y="594360"/>
            <a:ext cx="3194304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2592"/>
              </a:lnSpc>
            </a:pPr>
            <a:r>
              <a:rPr lang="ru" sz="1050">
                <a:latin typeface="Times New Roman"/>
              </a:rPr>
              <a:t>ОПИСАНИЕ МЕСТОПОЛОЖЕНИЯ ГРАНИЦ Зона ритуальный объектов села Карачун - СН1/1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Карачун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19172+/-485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8936" y="91440"/>
            <a:ext cx="182880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latin typeface="Times New Roman"/>
              </a:rPr>
              <a:t>33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671169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60120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552457.88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1309329.02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552493.10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1309364.38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552558.96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1309443.08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552512.36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1309461.22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552450.72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1309478.85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552409.79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1309514.36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552373.09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1309515.27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552384.52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1309444.94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552392.44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1309407.48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552398.06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1309379.64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552407.30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1309339.75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552413.52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1309337.59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552457.88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1309329.02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950976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905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92024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675888" y="91440"/>
            <a:ext cx="188976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latin typeface="Times New Roman"/>
              </a:rPr>
              <a:t>34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160776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987552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7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46888"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31648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2024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224528" y="469392"/>
            <a:ext cx="100584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7</a:t>
            </a:r>
          </a:p>
        </p:txBody>
      </p:sp>
      <p:sp>
        <p:nvSpPr>
          <p:cNvPr id="3" name=""/>
          <p:cNvSpPr/>
          <p:nvPr/>
        </p:nvSpPr>
        <p:spPr>
          <a:xfrm>
            <a:off x="1063752" y="829056"/>
            <a:ext cx="5977128" cy="89824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является специально созданным постоянно действующим коллегиальным органом при Уполномоченном органе в целях реализации полномочий, указанных в пункте 8 настоящих Правил, перераспределенных в соответствии с Законом Воронежской области и обеспечения выполнения задач градостроительного зонирования.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2.    Комиссия создается и прекращает свою деятельность приказом Уполномоченного органа.</a:t>
            </a:r>
          </a:p>
          <a:p>
            <a:pPr algn="just" indent="482600">
              <a:lnSpc>
                <a:spcPts val="2400"/>
              </a:lnSpc>
              <a:spcAft>
                <a:spcPts val="1470"/>
              </a:spcAft>
            </a:pPr>
            <a:r>
              <a:rPr lang="ru" sz="1400">
                <a:latin typeface="Times New Roman"/>
              </a:rPr>
              <a:t>3.    Состав и порядок деятельности Комиссии утверждается приказом Уполномоченного органа.</a:t>
            </a:r>
          </a:p>
          <a:p>
            <a:pPr marL="965200" indent="0">
              <a:spcAft>
                <a:spcPts val="210"/>
              </a:spcAft>
            </a:pPr>
            <a:r>
              <a:rPr lang="ru" b="1" sz="1400">
                <a:latin typeface="Times New Roman"/>
              </a:rPr>
              <a:t>Раздел 3. Положения об изменении видов разрешенного</a:t>
            </a:r>
          </a:p>
          <a:p>
            <a:pPr algn="ctr" indent="0">
              <a:lnSpc>
                <a:spcPts val="1608"/>
              </a:lnSpc>
              <a:spcAft>
                <a:spcPts val="840"/>
              </a:spcAft>
            </a:pPr>
            <a:r>
              <a:rPr lang="ru" b="1" sz="1400">
                <a:latin typeface="Times New Roman"/>
              </a:rPr>
              <a:t>использования земельных участков и объектов капитального строительства физическими и юридическими лицами</a:t>
            </a:r>
          </a:p>
          <a:p>
            <a:pPr algn="just" indent="482600">
              <a:lnSpc>
                <a:spcPts val="1632"/>
              </a:lnSpc>
              <a:spcAft>
                <a:spcPts val="840"/>
              </a:spcAft>
            </a:pPr>
            <a:r>
              <a:rPr lang="ru" b="1" sz="1400">
                <a:latin typeface="Times New Roman"/>
              </a:rPr>
              <a:t>10. Изменение видов разрешенного использования земельных участков и объектов капитального строительства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1.    Для каждой из установленных настоящими Правилами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территориальных зон    могут устанавливаться основные, условно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разрешенные и вспомогательные виды разрешенного использования земельных участков и объектов капитального строительства.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2.    Изменение одного вида разрешенного использования земельных участков и объектов капитального строительства на другой вид такого использования осуществляется в соответствии с градостроительным регламентом при условии соблюдения требований технических регламентов.</a:t>
            </a:r>
          </a:p>
          <a:p>
            <a:pPr algn="just" indent="482600">
              <a:lnSpc>
                <a:spcPts val="2400"/>
              </a:lnSpc>
            </a:pPr>
            <a:r>
              <a:rPr lang="ru" sz="1400">
                <a:latin typeface="Times New Roman"/>
              </a:rPr>
              <a:t>3.    Основные и вспомогательные виды разрешенного использования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земельных участков    и объектов капитального строительства</a:t>
            </a:r>
          </a:p>
          <a:p>
            <a:pPr algn="just" indent="0">
              <a:lnSpc>
                <a:spcPts val="2400"/>
              </a:lnSpc>
            </a:pPr>
            <a:r>
              <a:rPr lang="ru" sz="1400">
                <a:latin typeface="Times New Roman"/>
              </a:rPr>
              <a:t>правообладателями земельных участков и объектов капитального строительства, за исключением органов государственной власти, органов местного самоуправления, государственных и муниципальных учреждений, государственных и муниципальных унитарных предприятий, выбираются самостоятельно без дополнительных разрешений и согласования.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2672" y="6096"/>
            <a:ext cx="310896" cy="5029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477512" y="789432"/>
            <a:ext cx="2563368" cy="8046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272"/>
              </a:lnSpc>
              <a:spcAft>
                <a:spcPts val="15960"/>
              </a:spcAft>
            </a:pPr>
            <a:r>
              <a:rPr lang="ru" sz="1050">
                <a:latin typeface="Times New Roman"/>
              </a:rPr>
              <a:t>Приложение №2 к правилам землепользования и застройки Карачунского сельского поселения Рамонского муниципального района Воронежской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298448" y="4498848"/>
            <a:ext cx="5504688" cy="11308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848"/>
              </a:lnSpc>
              <a:spcBef>
                <a:spcPts val="15960"/>
              </a:spcBef>
            </a:pPr>
            <a:r>
              <a:rPr lang="ru" sz="1400">
                <a:latin typeface="Times New Roman"/>
              </a:rPr>
              <a:t>СВЕДЕНИЯ О ГРАНИЦАХ ТЕРРИТОРИАЛЬНЫХ ЗОН, СОДЕРЖАЩИЕ ГРАФИЧЕСКОЕ ОПИСАНИЕ МЕСТОПОЛОЖЕНИЯ ГРАНИЦ ТЕРРИТОРИАЛЬНЫХ ЗОН, ПЕРЕЧЕНЬ КООРДИНАТ ХАРАКТЕРНЫХ ТОЧЕК ГРАНИЦ ТЕРРИТОРИАЛЬНЫХ ЗОН</a:t>
            </a:r>
          </a:p>
          <a:p>
            <a:pPr algn="ctr" indent="0">
              <a:lnSpc>
                <a:spcPts val="1848"/>
              </a:lnSpc>
            </a:pPr>
            <a:r>
              <a:rPr lang="ru" sz="1400">
                <a:latin typeface="Times New Roman"/>
              </a:rPr>
              <a:t>СЕЛА ГЛУШИЦЫ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5512" y="88392"/>
            <a:ext cx="109728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2</a:t>
            </a:r>
          </a:p>
        </p:txBody>
      </p:sp>
      <p:sp>
        <p:nvSpPr>
          <p:cNvPr id="3" name=""/>
          <p:cNvSpPr/>
          <p:nvPr/>
        </p:nvSpPr>
        <p:spPr>
          <a:xfrm>
            <a:off x="1441704" y="594360"/>
            <a:ext cx="4809744" cy="499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568"/>
              </a:lnSpc>
            </a:pPr>
            <a:r>
              <a:rPr lang="ru" sz="1050">
                <a:latin typeface="Times New Roman"/>
              </a:rPr>
              <a:t>ОПИСАНИЕ МЕСТОПОЛОЖЕНИЯ ГРАНИЦ Зона застройки индивидуальными жилыми домами села Глушицы - Ж1/2</a:t>
            </a:r>
          </a:p>
        </p:txBody>
      </p:sp>
      <p:sp>
        <p:nvSpPr>
          <p:cNvPr id="4" name=""/>
          <p:cNvSpPr/>
          <p:nvPr/>
        </p:nvSpPr>
        <p:spPr>
          <a:xfrm>
            <a:off x="2048256" y="1222248"/>
            <a:ext cx="3691128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050">
                <a:latin typeface="Times New Roman"/>
              </a:rPr>
              <a:t>(наименование объекта, местоположение границ которого описано</a:t>
            </a:r>
          </a:p>
          <a:p>
            <a:pPr algn="ctr" indent="0">
              <a:spcAft>
                <a:spcPts val="630"/>
              </a:spcAft>
            </a:pPr>
            <a:r>
              <a:rPr lang="ru" sz="1050">
                <a:latin typeface="Times New Roman"/>
              </a:rPr>
              <a:t>(далее - объект)</a:t>
            </a:r>
          </a:p>
          <a:p>
            <a:pPr algn="ctr" indent="0"/>
            <a:r>
              <a:rPr lang="ru" sz="1050">
                <a:latin typeface="Times New Roman"/>
              </a:rPr>
              <a:t>Раздел 1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716280" y="1862328"/>
          <a:ext cx="6291072" cy="3337560"/>
        </p:xfrm>
        <a:graphic>
          <a:graphicData uri="http://schemas.openxmlformats.org/drawingml/2006/table">
            <a:tbl>
              <a:tblPr/>
              <a:tblGrid>
                <a:gridCol w="493776"/>
                <a:gridCol w="2798064"/>
                <a:gridCol w="2999232"/>
              </a:tblGrid>
              <a:tr h="341376">
                <a:tc gridSpan="3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об объекте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700"/>
                    </a:p>
                  </a:txBody>
                  <a:tcPr marL="0" marR="0" marT="0" marB="0"/>
                </a:tc>
              </a:tr>
              <a:tr h="307848">
                <a:tc gridSpan="3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493776">
                <a:tc>
                  <a:txBody>
                    <a:bodyPr lIns="0" tIns="0" rIns="0" bIns="0">
                      <a:noAutofit/>
                    </a:bodyPr>
                    <a:p>
                      <a:pPr marL="228600"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№</a:t>
                      </a:r>
                    </a:p>
                    <a:p>
                      <a:pPr marL="165100" indent="0"/>
                      <a:r>
                        <a:rPr lang="ru" sz="10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Характеристики объекта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Описание характеристик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996696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Местоположение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016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Воронежская область, Рамонский муниципальный район, Карачунское сельское поселение, село Глушицы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Площадь объекта ±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величина погрешности определения</a:t>
                      </a:r>
                    </a:p>
                    <a:p>
                      <a:pPr marL="88900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площади </a:t>
                      </a:r>
                      <a:r>
                        <a:rPr lang="en-US" sz="1050">
                          <a:latin typeface="Times New Roman"/>
                        </a:rPr>
                        <a:t>(P </a:t>
                      </a:r>
                      <a:r>
                        <a:rPr lang="ru" sz="1050">
                          <a:latin typeface="Times New Roman"/>
                        </a:rPr>
                        <a:t>± Дельта </a:t>
                      </a:r>
                      <a:r>
                        <a:rPr lang="en-US" sz="1050">
                          <a:latin typeface="Times New Roman"/>
                        </a:rPr>
                        <a:t>P)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2053994+/-5016 м</a:t>
                      </a:r>
                      <a:r>
                        <a:rPr lang="ru" baseline="30000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marL="228600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Иные характеристики объекта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1608" y="91440"/>
            <a:ext cx="1005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3</a:t>
            </a:r>
          </a:p>
        </p:txBody>
      </p:sp>
      <p:sp>
        <p:nvSpPr>
          <p:cNvPr id="3" name=""/>
          <p:cNvSpPr/>
          <p:nvPr/>
        </p:nvSpPr>
        <p:spPr>
          <a:xfrm>
            <a:off x="3633216" y="591312"/>
            <a:ext cx="579120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06896" cy="9262872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310896">
                <a:tc gridSpan="6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МСК - 36, зона 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01168">
                <a:tc rowSpan="2">
                  <a:txBody>
                    <a:bodyPr lIns="0" tIns="0" rIns="0" bIns="0">
                      <a:noAutofit/>
                    </a:bodyPr>
                    <a:p>
                      <a:pPr algn="just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969264"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556873.98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1309057.75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556907.90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1309109.90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556915.69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1309181.46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556881.59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1309227.92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556892.88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1309225.25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556908.98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1309250.01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556885.77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1309267.49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556898.08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1309283.26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556841.82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1309308.33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556808.61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1309286.04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556792.30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1309250.62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556735.80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1309285.60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556700.80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1309312.63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556724.84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1309327.36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556756.28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1309331.77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556792.33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1309353.87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556751.06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1309523.42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556663.35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1309542.26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556604.29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1309553.71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556649.03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1309625.63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556673.50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1309739.51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556688.76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1309858.68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556688.52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1309887.50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556519.14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1309890.31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556433.77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1309899.79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556389.91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1309909.21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556277.15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1309984.53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556235.82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1310032.89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556170.08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1310086.69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556098.00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1310141.01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556065.24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1310159.24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556034.94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1310171.50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555989.35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1310178.88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555927.56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1310176.31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555814.84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1310159.16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555752.94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1310147.27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2464" y="88392"/>
            <a:ext cx="109728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4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555728.32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1310139.97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555612.45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1310122.92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555595.96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1310128.80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555585.32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1310135.95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555572.29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1310137.53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555561.23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1310134.84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555529.66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555490.81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1310126.95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555486.74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1310104.52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555452.13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1310032.88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555430.24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1310039.28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555416.17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555400.24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1310041.20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555398.62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1310041.39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555371.33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1310048.27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555251.24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1310124.83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555251.33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1310134.47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555226.47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1310140.78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555207.34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1310152.99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555141.40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1310152.80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555083.08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1310156.11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555063.41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1310139.43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555034.32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1310112.70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555061.31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1310037.79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555061.32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1310021.83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555039.01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1309850.27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555025.37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1309687.84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555006.52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1309519.60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554994.29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1309423.25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554982.56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1309270.95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554973.64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1309131.30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554969.60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1309064.19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554967.19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1309024.26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554964.22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1308963.24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554967.09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1308963.05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555002.69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1308960.70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555002.62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1308949.66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555021.81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1308947.91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555030.24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1308917.29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555093.53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1308915.13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555093.18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1308884.53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555070.36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1308885.44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555069.58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1308871.81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554998.40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1308874.85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554992.05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1308828.58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554962.79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1308834.04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554956.91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1308835.14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554951.31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1308760.58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3632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5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554989.20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1308749.59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555032.76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1308726.61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555072.40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1308718.13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555095.23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1308715.94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555109.12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1308706.99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555199.21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1308648.93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555203.96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1308666.22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555205.30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1308671.10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555242.06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1308828.74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555255.80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1308882.70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555266.35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1308934.49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555273.92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1309028.69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555277.66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1309050.44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555310.84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1309127.55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555303.44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1309129.76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555291.57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555295.75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1309170.18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555296.66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1309182.17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555284.42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1309190.60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555284.07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1309223.19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555305.05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1309222.57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555336.18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1309229.21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555345.65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555352.97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1309368.97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555425.81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1309485.33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555514.62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1309615.32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555524.02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1309632.11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555539.30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1309662.02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555576.38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1309709.09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555638.59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1309769.77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555646.59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1309760.82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555639.85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1309754.80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555585.34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1309701.07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555548.73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1309654.59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555534.62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1309626.49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555524.84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1309609.00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555435.85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1309478.75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555363.99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1309363.95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555357.51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1309342.64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555348.05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1309227.82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555345.83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1309228.08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555340.33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1309181.19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555330.47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1309152.92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555285.38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1309048.15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555281.86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1309027.69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555274.28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1308933.37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555263.60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1308880.91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555249.83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8560" y="91440"/>
            <a:ext cx="106680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6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9500616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555213.06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1308669.13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555211.54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1308663.58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555201.96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1308628.70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555198.65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1308621.50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555186.45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1308504.63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555242.23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1308458.51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555276.57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1308439.97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555318.62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1308425.50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555382.12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1308423.28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555400.17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1308395.77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555425.73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1308363.01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555466.37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1308401.12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555535.74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1308436.06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555544.13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1308508.23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555548.29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1308506.15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555612.21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1308470.10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555627.36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1308535.78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555611.20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1308560.81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555603.41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1308589.69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555582.46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1308600.32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555616.97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1308669.07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555627.80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1308660.36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555658.18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1308654.62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555692.05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1308653.88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555698.78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1308691.03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555756.18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1308681.31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555782.10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1308704.48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555790.98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1308723.78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555791.23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1308814.46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555786.69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1308815.96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555644.05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1308844.67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555650.84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1308899.26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555692.37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1308896.85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555774.46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1308890.43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555782.63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1308889.79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555804.42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1308883.91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555792.09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1308814.90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555834.74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1308828.78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555856.36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1308849.50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555883.96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1308911.61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555893.93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1308981.74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555906.96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1309036.55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555920.12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1309057.45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555949.87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1309061.89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556016.29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1309157.07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556152.49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1309107.52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556217.40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1309092.55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556302.99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1309251.73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15512" y="91440"/>
            <a:ext cx="106680" cy="1493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7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16280" y="536448"/>
          <a:ext cx="6406896" cy="4846320"/>
        </p:xfrm>
        <a:graphic>
          <a:graphicData uri="http://schemas.openxmlformats.org/drawingml/2006/table">
            <a:tbl>
              <a:tblPr/>
              <a:tblGrid>
                <a:gridCol w="969264"/>
                <a:gridCol w="911352"/>
                <a:gridCol w="859536"/>
                <a:gridCol w="1572768"/>
                <a:gridCol w="1152144"/>
                <a:gridCol w="941832"/>
              </a:tblGrid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556447.55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1309276.57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556478.51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1309297.94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556540.27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1309325.08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556478.46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1309116.08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556542.67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1309129.89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556554.19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1309093.52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556581.12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1309022.30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Аналитический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0.30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556594.79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1309139.09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556600.02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1309173.92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556649.04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1309158.23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556745.16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1309162.64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556736.38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1309099.82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556800.46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1309097.32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0"/>
                      <a:r>
                        <a:rPr lang="ru" sz="1050">
                          <a:latin typeface="Times New Roman"/>
                        </a:rPr>
                        <a:t>556873.98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88900" indent="0"/>
                      <a:r>
                        <a:rPr lang="ru" sz="1050">
                          <a:latin typeface="Times New Roman"/>
                        </a:rPr>
                        <a:t>1309057.75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Картометрический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92024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 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960120">
                <a:tc rowSpan="2"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части границы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6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 определения координат характерной 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</a:t>
                      </a:r>
                    </a:p>
                    <a:p>
                      <a:pPr marL="1778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наличии)</a:t>
                      </a:r>
                    </a:p>
                  </a:txBody>
                  <a:tcPr marL="0" marR="0" marT="0" marB="0" anchor="b"/>
                </a:tc>
              </a:tr>
              <a:tr h="195072"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5072">
                <a:tc gridSpan="6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24656" y="91440"/>
            <a:ext cx="100584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8</a:t>
            </a:r>
          </a:p>
        </p:txBody>
      </p:sp>
      <p:sp>
        <p:nvSpPr>
          <p:cNvPr id="3" name=""/>
          <p:cNvSpPr/>
          <p:nvPr/>
        </p:nvSpPr>
        <p:spPr>
          <a:xfrm>
            <a:off x="3663696" y="591312"/>
            <a:ext cx="566928" cy="1554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latin typeface="Times New Roman"/>
              </a:rPr>
              <a:t>Раздел 3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716280" y="777240"/>
          <a:ext cx="6464808" cy="3288792"/>
        </p:xfrm>
        <a:graphic>
          <a:graphicData uri="http://schemas.openxmlformats.org/drawingml/2006/table">
            <a:tbl>
              <a:tblPr/>
              <a:tblGrid>
                <a:gridCol w="999744"/>
                <a:gridCol w="649224"/>
                <a:gridCol w="530352"/>
                <a:gridCol w="621792"/>
                <a:gridCol w="509016"/>
                <a:gridCol w="972312"/>
                <a:gridCol w="1191768"/>
                <a:gridCol w="990600"/>
              </a:tblGrid>
              <a:tr h="310896">
                <a:tc gridSpan="8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Сведения о местоположении измененных (уточненных) границ объекта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1. Система координат: -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5656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2. Сведения о характерных точках границ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1115568">
                <a:tc rowSpan="2">
                  <a:txBody>
                    <a:bodyPr lIns="0" tIns="0" rIns="0" bIns="0">
                      <a:noAutofit/>
                    </a:bodyPr>
                    <a:p>
                      <a:pPr algn="just" marR="1270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Обозначение характерных точек границ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just" marL="101600" marR="88900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Существующие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Измененные (уточненные) координаты, 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300"/>
                    </a:p>
                  </a:txBody>
                  <a:tcPr marL="0" marR="0" marT="0" marB="0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Метод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определения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координат</a:t>
                      </a:r>
                    </a:p>
                    <a:p>
                      <a:pPr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характерной</a:t>
                      </a:r>
                    </a:p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точки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512"/>
                        </a:lnSpc>
                      </a:pPr>
                      <a:r>
                        <a:rPr lang="ru" sz="1050">
                          <a:latin typeface="Times New Roman"/>
                        </a:rPr>
                        <a:t>Средняя квадратическая погрешность положения характерной точки (М^, м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ts val="148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Описание обозначения точки на местности (при наличии)</a:t>
                      </a:r>
                    </a:p>
                  </a:txBody>
                  <a:tcPr marL="0" marR="0" marT="0" marB="0" anchor="ctr"/>
                </a:tc>
              </a:tr>
              <a:tr h="249936"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050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15900" indent="0"/>
                      <a:r>
                        <a:rPr lang="en-US" sz="1050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12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042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i="1" sz="40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600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3.Сведения о характерных точках части (частей) границы объекта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  <a:tr h="195072">
                <a:tc gridSpan="8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050">
                          <a:latin typeface="Times New Roman"/>
                        </a:rPr>
                        <a:t>Часть №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5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7912" y="9144"/>
            <a:ext cx="515112" cy="80467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