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99" r:id="rId1"/>
  </p:sldMasterIdLst>
  <p:notesMasterIdLst>
    <p:notesMasterId r:id="rId13"/>
  </p:notesMasterIdLst>
  <p:sldIdLst>
    <p:sldId id="489" r:id="rId2"/>
    <p:sldId id="429" r:id="rId3"/>
    <p:sldId id="390" r:id="rId4"/>
    <p:sldId id="399" r:id="rId5"/>
    <p:sldId id="398" r:id="rId6"/>
    <p:sldId id="436" r:id="rId7"/>
    <p:sldId id="352" r:id="rId8"/>
    <p:sldId id="358" r:id="rId9"/>
    <p:sldId id="357" r:id="rId10"/>
    <p:sldId id="487" r:id="rId11"/>
    <p:sldId id="335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851417B-F5A1-4127-BC39-F484DB6FE3DA}">
          <p14:sldIdLst>
            <p14:sldId id="489"/>
            <p14:sldId id="429"/>
            <p14:sldId id="390"/>
            <p14:sldId id="399"/>
          </p14:sldIdLst>
        </p14:section>
        <p14:section name="Раздел без заголовка" id="{3C1E4CE9-247C-467D-8CCB-042AA498C828}">
          <p14:sldIdLst>
            <p14:sldId id="398"/>
            <p14:sldId id="436"/>
            <p14:sldId id="352"/>
            <p14:sldId id="358"/>
            <p14:sldId id="357"/>
            <p14:sldId id="487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hod1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7B2"/>
    <a:srgbClr val="FF0066"/>
    <a:srgbClr val="FFFF99"/>
    <a:srgbClr val="F5FFEB"/>
    <a:srgbClr val="DDFDC7"/>
    <a:srgbClr val="FF0000"/>
    <a:srgbClr val="CCFFCC"/>
    <a:srgbClr val="0B3EA5"/>
    <a:srgbClr val="D6E9EA"/>
    <a:srgbClr val="EC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2762" autoAdjust="0"/>
  </p:normalViewPr>
  <p:slideViewPr>
    <p:cSldViewPr>
      <p:cViewPr varScale="1">
        <p:scale>
          <a:sx n="72" d="100"/>
          <a:sy n="72" d="100"/>
        </p:scale>
        <p:origin x="120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17375501910363E-2"/>
          <c:y val="8.6665800407280266E-2"/>
          <c:w val="0.59165842753645914"/>
          <c:h val="0.866281959510305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3BF81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6F3-4959-B269-AF083447754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6F3-4959-B269-AF083447754B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E6F3-4959-B269-AF083447754B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1DB-46BB-A474-8A0D8327C95B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 на доходы физических лиц 1,7%                                                      (81,5 тыс. рублей)</c:v>
                </c:pt>
                <c:pt idx="1">
                  <c:v>Земельный налог 46,0% (2 258,8 тыс. рублей)</c:v>
                </c:pt>
                <c:pt idx="2">
                  <c:v>Налог на имущество физических лиц  5,9% (289,9 тыс. рублей)</c:v>
                </c:pt>
                <c:pt idx="3">
                  <c:v>Аренда земли 5,4% (263,5 тыс. рублей)</c:v>
                </c:pt>
                <c:pt idx="4">
                  <c:v>Доходы от продажи земельных участков - 17,1% (841,5 тыс. руб.)</c:v>
                </c:pt>
                <c:pt idx="5">
                  <c:v>Прочие неналоговые доходы 23,9% (1 174,7 тыс. рублей)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1.7</c:v>
                </c:pt>
                <c:pt idx="1">
                  <c:v>60.8</c:v>
                </c:pt>
                <c:pt idx="2">
                  <c:v>5.4</c:v>
                </c:pt>
                <c:pt idx="3">
                  <c:v>7.4</c:v>
                </c:pt>
                <c:pt idx="4">
                  <c:v>17.100000000000001</c:v>
                </c:pt>
                <c:pt idx="5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F3-4959-B269-AF0834477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583683434637794"/>
          <c:y val="0.17376404026138967"/>
          <c:w val="0.3581329381504913"/>
          <c:h val="0.64674871060698036"/>
        </c:manualLayout>
      </c:layout>
      <c:overlay val="0"/>
      <c:txPr>
        <a:bodyPr/>
        <a:lstStyle/>
        <a:p>
          <a:pPr>
            <a:defRPr sz="12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5FFEB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42257217847885E-2"/>
          <c:y val="6.4445000054579149E-2"/>
          <c:w val="0.57035881009297262"/>
          <c:h val="0.88664332139960211"/>
        </c:manualLayout>
      </c:layout>
      <c:doughnutChart>
        <c:varyColors val="1"/>
        <c:ser>
          <c:idx val="0"/>
          <c:order val="0"/>
          <c:tx>
            <c:strRef>
              <c:f>'2016 функц структура'!$D$4</c:f>
              <c:strCache>
                <c:ptCount val="1"/>
                <c:pt idx="0">
                  <c:v>%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31"/>
          <c:dPt>
            <c:idx val="0"/>
            <c:bubble3D val="0"/>
            <c:explosion val="17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0-461D-47A0-9755-BDB66F67C09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2-461D-47A0-9755-BDB66F67C09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3-461D-47A0-9755-BDB66F67C09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5-461D-47A0-9755-BDB66F67C097}"/>
              </c:ext>
            </c:extLst>
          </c:dPt>
          <c:dPt>
            <c:idx val="6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6-461D-47A0-9755-BDB66F67C097}"/>
              </c:ext>
            </c:extLst>
          </c:dPt>
          <c:dPt>
            <c:idx val="7"/>
            <c:bubble3D val="0"/>
            <c:spPr>
              <a:solidFill>
                <a:srgbClr val="FF00FF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extLst>
              <c:ext xmlns:c16="http://schemas.microsoft.com/office/drawing/2014/chart" uri="{C3380CC4-5D6E-409C-BE32-E72D297353CC}">
                <c16:uniqueId val="{00000007-461D-47A0-9755-BDB66F67C097}"/>
              </c:ext>
            </c:extLst>
          </c:dPt>
          <c:dLbls>
            <c:dLbl>
              <c:idx val="0"/>
              <c:layout>
                <c:manualLayout>
                  <c:x val="5.6631671041119894E-2"/>
                  <c:y val="-0.11227211682090046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32,3</a:t>
                    </a:r>
                    <a:r>
                      <a:rPr lang="en-US" sz="1400" b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1D-47A0-9755-BDB66F67C097}"/>
                </c:ext>
              </c:extLst>
            </c:dLbl>
            <c:dLbl>
              <c:idx val="1"/>
              <c:layout>
                <c:manualLayout>
                  <c:x val="4.7139545056867842E-2"/>
                  <c:y val="9.7766360624822565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31,8</a:t>
                    </a:r>
                    <a:r>
                      <a:rPr lang="en-US" sz="1400" b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1D-47A0-9755-BDB66F67C097}"/>
                </c:ext>
              </c:extLst>
            </c:dLbl>
            <c:dLbl>
              <c:idx val="2"/>
              <c:layout>
                <c:manualLayout>
                  <c:x val="-4.165912073490808E-2"/>
                  <c:y val="0.1112943700463993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14,3%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1D-47A0-9755-BDB66F67C09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1D-47A0-9755-BDB66F67C097}"/>
                </c:ext>
              </c:extLst>
            </c:dLbl>
            <c:dLbl>
              <c:idx val="4"/>
              <c:layout>
                <c:manualLayout>
                  <c:x val="-0.2098885608048994"/>
                  <c:y val="3.975685068162449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/>
                      <a:t>19,2</a:t>
                    </a:r>
                    <a:r>
                      <a:rPr lang="en-US" sz="1400" b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1D-47A0-9755-BDB66F67C097}"/>
                </c:ext>
              </c:extLst>
            </c:dLbl>
            <c:dLbl>
              <c:idx val="5"/>
              <c:layout>
                <c:manualLayout>
                  <c:x val="4.6814632545931836E-2"/>
                  <c:y val="-7.88528602861715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1D-47A0-9755-BDB66F67C097}"/>
                </c:ext>
              </c:extLst>
            </c:dLbl>
            <c:dLbl>
              <c:idx val="6"/>
              <c:layout>
                <c:manualLayout>
                  <c:x val="-1.8901793525809275E-2"/>
                  <c:y val="-0.115534045011005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1D-47A0-9755-BDB66F67C097}"/>
                </c:ext>
              </c:extLst>
            </c:dLbl>
            <c:dLbl>
              <c:idx val="7"/>
              <c:layout>
                <c:manualLayout>
                  <c:x val="-3.2146872265966811E-2"/>
                  <c:y val="-0.1072134078312960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1D-47A0-9755-BDB66F67C097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ln>
                      <a:solidFill>
                        <a:sysClr val="windowText" lastClr="000000"/>
                      </a:solidFill>
                    </a:ln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'2016 функц структура'!$B$5:$C$11</c:f>
              <c:strCache>
                <c:ptCount val="7"/>
                <c:pt idx="0">
                  <c:v>ЖКХ -  8 339,7 тыс. руб.</c:v>
                </c:pt>
                <c:pt idx="1">
                  <c:v>Национальная экономика -                                                                              8 202,9тыс. руб.</c:v>
                </c:pt>
                <c:pt idx="2">
                  <c:v>Общегосударственные вопросы -  3 690,7 тыс. руб.</c:v>
                </c:pt>
                <c:pt idx="3">
                  <c:v>Культура, кинематография - 4 950,8тыс.руб.</c:v>
                </c:pt>
                <c:pt idx="4">
                  <c:v>Физкультура и спорт -  6,9 тыс. руб. </c:v>
                </c:pt>
                <c:pt idx="5">
                  <c:v>Социальная политика -  287,6 тыс. руб.</c:v>
                </c:pt>
                <c:pt idx="6">
                  <c:v>Национальная безопасность -210,9 тыс.руб.</c:v>
                </c:pt>
              </c:strCache>
            </c:strRef>
          </c:cat>
          <c:val>
            <c:numRef>
              <c:f>'2016 функц структура'!$D$5:$D$11</c:f>
              <c:numCache>
                <c:formatCode>0.0%</c:formatCode>
                <c:ptCount val="7"/>
                <c:pt idx="0">
                  <c:v>0.32300000000000001</c:v>
                </c:pt>
                <c:pt idx="1">
                  <c:v>0.318</c:v>
                </c:pt>
                <c:pt idx="2">
                  <c:v>0.14299999999999999</c:v>
                </c:pt>
                <c:pt idx="3">
                  <c:v>0.192</c:v>
                </c:pt>
                <c:pt idx="4">
                  <c:v>2.9999999999999997E-4</c:v>
                </c:pt>
                <c:pt idx="5" formatCode="0.00%">
                  <c:v>1.0999999999999999E-2</c:v>
                </c:pt>
                <c:pt idx="6" formatCode="0.00%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1D-47A0-9755-BDB66F67C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892694663167275"/>
          <c:y val="3.1486114453724147E-3"/>
          <c:w val="0.30988375029037235"/>
          <c:h val="0.79041136630278752"/>
        </c:manualLayout>
      </c:layout>
      <c:overlay val="0"/>
      <c:txPr>
        <a:bodyPr/>
        <a:lstStyle/>
        <a:p>
          <a:pPr>
            <a:defRPr sz="1400" b="0" i="0" u="none" strike="noStrike" baseline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5FFEB"/>
    </a:solidFill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89F02-BF09-4768-AF0D-38FB54B11DAB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EE34D12-C91D-43DB-BA12-D0491094DC76}">
      <dgm:prSet phldrT="[Текст]" custT="1"/>
      <dgm:spPr>
        <a:xfrm>
          <a:off x="1854577" y="0"/>
          <a:ext cx="5777230" cy="5777230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25 819,3</a:t>
          </a:r>
          <a:endParaRPr lang="ru-RU" sz="1600" b="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r>
            <a:rPr lang="ru-RU" sz="1600" b="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(100%)</a:t>
          </a:r>
          <a:endParaRPr lang="ru-RU" sz="1600" b="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3C77CE5F-D88B-4E60-A4E3-96EF9278FD36}" type="parTrans" cxnId="{62B9BB92-F677-4A35-BA9D-D26431D318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F58196-6723-4E81-B0E9-FFD4F39B0899}" type="sibTrans" cxnId="{62B9BB92-F677-4A35-BA9D-D26431D3184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7122D26-A80C-47D4-920B-101FC76753B4}">
      <dgm:prSet phldrT="[Текст]"/>
      <dgm:spPr>
        <a:xfrm>
          <a:off x="2467518" y="1006994"/>
          <a:ext cx="4621784" cy="4621784"/>
        </a:xfr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shade val="51000"/>
                <a:satMod val="130000"/>
              </a:srgbClr>
            </a:gs>
            <a:gs pos="80000">
              <a:srgbClr val="C0504D">
                <a:hueOff val="1560506"/>
                <a:satOff val="-1946"/>
                <a:lumOff val="458"/>
                <a:alphaOff val="0"/>
                <a:shade val="93000"/>
                <a:satMod val="13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20 909,3</a:t>
          </a:r>
          <a:endParaRPr lang="ru-RU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(81,0%)</a:t>
          </a:r>
          <a:endParaRPr lang="ru-RU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ADAA59AB-0153-484D-AB24-3BE9896B9209}" type="parTrans" cxnId="{30DF481B-47D3-404B-880C-77EB3A5CDE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F0A7BF5-33CF-48E3-9FFF-E8BCFD10BE55}" type="sibTrans" cxnId="{30DF481B-47D3-404B-880C-77EB3A5CDE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BC9BA10-D8D0-4F6C-94EE-11636B5177A8}">
      <dgm:prSet phldrT="[Текст]"/>
      <dgm:spPr>
        <a:xfrm>
          <a:off x="2970276" y="2310891"/>
          <a:ext cx="3466338" cy="3466338"/>
        </a:xfr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shade val="51000"/>
                <a:satMod val="130000"/>
              </a:srgbClr>
            </a:gs>
            <a:gs pos="80000">
              <a:srgbClr val="C0504D">
                <a:hueOff val="3121013"/>
                <a:satOff val="-3893"/>
                <a:lumOff val="915"/>
                <a:alphaOff val="0"/>
                <a:shade val="93000"/>
                <a:satMod val="13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2 630,2</a:t>
          </a:r>
          <a:endParaRPr lang="ru-RU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(10,2%)</a:t>
          </a:r>
          <a:endParaRPr lang="ru-RU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478771D2-B071-499B-90D1-D0C6B54E7BB2}" type="parTrans" cxnId="{B6BED1E9-F38D-40E1-B253-F0489EF23E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C06A08-7A04-49F6-A81A-24D16D177D71}" type="sibTrans" cxnId="{B6BED1E9-F38D-40E1-B253-F0489EF23ED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BAE91E-D0B8-4517-A24D-270BBEF22D07}">
      <dgm:prSet phldrT="[Текст]"/>
      <dgm:spPr>
        <a:xfrm>
          <a:off x="3547999" y="3466338"/>
          <a:ext cx="2310892" cy="2310892"/>
        </a:xfr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2 279,7</a:t>
          </a:r>
          <a:endParaRPr lang="ru-RU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r>
            <a:rPr lang="ru-RU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(8,8%)</a:t>
          </a:r>
          <a:endParaRPr lang="ru-RU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E022CE77-002B-46AC-BA49-7F8BF00C0F06}" type="parTrans" cxnId="{57B8A368-2B6E-4891-83C9-327C863834F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6C3163B-647C-4A1C-B5C3-E93CE3BE99E3}" type="sibTrans" cxnId="{57B8A368-2B6E-4891-83C9-327C863834F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0B9662-9802-449D-813E-413CF6C2A5AA}" type="pres">
      <dgm:prSet presAssocID="{FB489F02-BF09-4768-AF0D-38FB54B11DA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A19FCE-47F2-4C2F-8623-9F27A42229FF}" type="pres">
      <dgm:prSet presAssocID="{FB489F02-BF09-4768-AF0D-38FB54B11DAB}" presName="comp1" presStyleCnt="0"/>
      <dgm:spPr/>
      <dgm:t>
        <a:bodyPr/>
        <a:lstStyle/>
        <a:p>
          <a:endParaRPr lang="ru-RU"/>
        </a:p>
      </dgm:t>
    </dgm:pt>
    <dgm:pt modelId="{B628A25C-4F72-4728-90E2-71D75884D364}" type="pres">
      <dgm:prSet presAssocID="{FB489F02-BF09-4768-AF0D-38FB54B11DAB}" presName="circle1" presStyleLbl="node1" presStyleIdx="0" presStyleCnt="4" custScaleX="104892" custLinFactNeighborX="-1962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F864F28-AFD3-405F-B4EA-87186F370B58}" type="pres">
      <dgm:prSet presAssocID="{FB489F02-BF09-4768-AF0D-38FB54B11DA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37631-8320-4B68-A93D-078A903F0F87}" type="pres">
      <dgm:prSet presAssocID="{FB489F02-BF09-4768-AF0D-38FB54B11DAB}" presName="comp2" presStyleCnt="0"/>
      <dgm:spPr/>
      <dgm:t>
        <a:bodyPr/>
        <a:lstStyle/>
        <a:p>
          <a:endParaRPr lang="ru-RU"/>
        </a:p>
      </dgm:t>
    </dgm:pt>
    <dgm:pt modelId="{FAE3FB2D-ADB9-4C96-B51E-DB9EED0BDA68}" type="pres">
      <dgm:prSet presAssocID="{FB489F02-BF09-4768-AF0D-38FB54B11DAB}" presName="circle2" presStyleLbl="node1" presStyleIdx="1" presStyleCnt="4" custScaleX="98127" custLinFactNeighborX="2005" custLinFactNeighborY="-1756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3546CF64-CD3D-42AF-808F-118867662485}" type="pres">
      <dgm:prSet presAssocID="{FB489F02-BF09-4768-AF0D-38FB54B11DA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A8035-1067-425C-ABF9-C321F8A41C12}" type="pres">
      <dgm:prSet presAssocID="{FB489F02-BF09-4768-AF0D-38FB54B11DAB}" presName="comp3" presStyleCnt="0"/>
      <dgm:spPr/>
      <dgm:t>
        <a:bodyPr/>
        <a:lstStyle/>
        <a:p>
          <a:endParaRPr lang="ru-RU"/>
        </a:p>
      </dgm:t>
    </dgm:pt>
    <dgm:pt modelId="{EA0011B1-A556-402B-8E46-55747EC2C45D}" type="pres">
      <dgm:prSet presAssocID="{FB489F02-BF09-4768-AF0D-38FB54B11DAB}" presName="circle3" presStyleLbl="node1" presStyleIdx="2" presStyleCnt="4" custScaleX="105217" custLinFactNeighborX="1048" custLinFactNeighborY="-408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4F47364-2209-44D8-B4CF-029BD30C520E}" type="pres">
      <dgm:prSet presAssocID="{FB489F02-BF09-4768-AF0D-38FB54B11DA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573BA-6913-4727-995F-9763B66BB644}" type="pres">
      <dgm:prSet presAssocID="{FB489F02-BF09-4768-AF0D-38FB54B11DAB}" presName="comp4" presStyleCnt="0"/>
      <dgm:spPr/>
      <dgm:t>
        <a:bodyPr/>
        <a:lstStyle/>
        <a:p>
          <a:endParaRPr lang="ru-RU"/>
        </a:p>
      </dgm:t>
    </dgm:pt>
    <dgm:pt modelId="{1EF2B639-9802-4DD6-9EE8-7266E48252A1}" type="pres">
      <dgm:prSet presAssocID="{FB489F02-BF09-4768-AF0D-38FB54B11DAB}" presName="circle4" presStyleLbl="node1" presStyleIdx="3" presStyleCnt="4" custLinFactNeighborX="-1297" custLinFactNeighborY="4849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28EA624-A694-4CF7-BD4E-C3F7FDFC2D74}" type="pres">
      <dgm:prSet presAssocID="{FB489F02-BF09-4768-AF0D-38FB54B11DA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DF481B-47D3-404B-880C-77EB3A5CDE0D}" srcId="{FB489F02-BF09-4768-AF0D-38FB54B11DAB}" destId="{47122D26-A80C-47D4-920B-101FC76753B4}" srcOrd="1" destOrd="0" parTransId="{ADAA59AB-0153-484D-AB24-3BE9896B9209}" sibTransId="{BF0A7BF5-33CF-48E3-9FFF-E8BCFD10BE55}"/>
    <dgm:cxn modelId="{1953EDDA-D41B-4BC9-B317-CDE4F68E1FF5}" type="presOf" srcId="{BEE34D12-C91D-43DB-BA12-D0491094DC76}" destId="{B628A25C-4F72-4728-90E2-71D75884D364}" srcOrd="0" destOrd="0" presId="urn:microsoft.com/office/officeart/2005/8/layout/venn2"/>
    <dgm:cxn modelId="{9CC93560-3F3A-4EE3-92D6-2C0A4DFFF810}" type="presOf" srcId="{6BC9BA10-D8D0-4F6C-94EE-11636B5177A8}" destId="{EA0011B1-A556-402B-8E46-55747EC2C45D}" srcOrd="0" destOrd="0" presId="urn:microsoft.com/office/officeart/2005/8/layout/venn2"/>
    <dgm:cxn modelId="{B6BED1E9-F38D-40E1-B253-F0489EF23ED7}" srcId="{FB489F02-BF09-4768-AF0D-38FB54B11DAB}" destId="{6BC9BA10-D8D0-4F6C-94EE-11636B5177A8}" srcOrd="2" destOrd="0" parTransId="{478771D2-B071-499B-90D1-D0C6B54E7BB2}" sibTransId="{86C06A08-7A04-49F6-A81A-24D16D177D71}"/>
    <dgm:cxn modelId="{5C1FAB4D-5ADC-45FA-B0CF-FAB62ADB8D59}" type="presOf" srcId="{BEE34D12-C91D-43DB-BA12-D0491094DC76}" destId="{CF864F28-AFD3-405F-B4EA-87186F370B58}" srcOrd="1" destOrd="0" presId="urn:microsoft.com/office/officeart/2005/8/layout/venn2"/>
    <dgm:cxn modelId="{62B9BB92-F677-4A35-BA9D-D26431D31846}" srcId="{FB489F02-BF09-4768-AF0D-38FB54B11DAB}" destId="{BEE34D12-C91D-43DB-BA12-D0491094DC76}" srcOrd="0" destOrd="0" parTransId="{3C77CE5F-D88B-4E60-A4E3-96EF9278FD36}" sibTransId="{D9F58196-6723-4E81-B0E9-FFD4F39B0899}"/>
    <dgm:cxn modelId="{57B8A368-2B6E-4891-83C9-327C863834F9}" srcId="{FB489F02-BF09-4768-AF0D-38FB54B11DAB}" destId="{69BAE91E-D0B8-4517-A24D-270BBEF22D07}" srcOrd="3" destOrd="0" parTransId="{E022CE77-002B-46AC-BA49-7F8BF00C0F06}" sibTransId="{36C3163B-647C-4A1C-B5C3-E93CE3BE99E3}"/>
    <dgm:cxn modelId="{D1A05B00-8CFD-4430-88E9-FC7D8869EFD5}" type="presOf" srcId="{47122D26-A80C-47D4-920B-101FC76753B4}" destId="{3546CF64-CD3D-42AF-808F-118867662485}" srcOrd="1" destOrd="0" presId="urn:microsoft.com/office/officeart/2005/8/layout/venn2"/>
    <dgm:cxn modelId="{CBA385C5-CDA6-459A-AE0E-C90D8DAD5BEB}" type="presOf" srcId="{6BC9BA10-D8D0-4F6C-94EE-11636B5177A8}" destId="{F4F47364-2209-44D8-B4CF-029BD30C520E}" srcOrd="1" destOrd="0" presId="urn:microsoft.com/office/officeart/2005/8/layout/venn2"/>
    <dgm:cxn modelId="{D1D0B8FD-1229-45BA-AE55-61FB440C4FDA}" type="presOf" srcId="{69BAE91E-D0B8-4517-A24D-270BBEF22D07}" destId="{F28EA624-A694-4CF7-BD4E-C3F7FDFC2D74}" srcOrd="1" destOrd="0" presId="urn:microsoft.com/office/officeart/2005/8/layout/venn2"/>
    <dgm:cxn modelId="{708DB5D5-0844-464A-93CC-01C91CE6EABA}" type="presOf" srcId="{FB489F02-BF09-4768-AF0D-38FB54B11DAB}" destId="{770B9662-9802-449D-813E-413CF6C2A5AA}" srcOrd="0" destOrd="0" presId="urn:microsoft.com/office/officeart/2005/8/layout/venn2"/>
    <dgm:cxn modelId="{8A6432C3-BEAF-4FC5-86C7-DCEB120D694A}" type="presOf" srcId="{69BAE91E-D0B8-4517-A24D-270BBEF22D07}" destId="{1EF2B639-9802-4DD6-9EE8-7266E48252A1}" srcOrd="0" destOrd="0" presId="urn:microsoft.com/office/officeart/2005/8/layout/venn2"/>
    <dgm:cxn modelId="{494F3BA8-99BC-4010-9461-BB7EAA7D6381}" type="presOf" srcId="{47122D26-A80C-47D4-920B-101FC76753B4}" destId="{FAE3FB2D-ADB9-4C96-B51E-DB9EED0BDA68}" srcOrd="0" destOrd="0" presId="urn:microsoft.com/office/officeart/2005/8/layout/venn2"/>
    <dgm:cxn modelId="{284A6F7D-3D55-4D23-81D0-946FF414DD90}" type="presParOf" srcId="{770B9662-9802-449D-813E-413CF6C2A5AA}" destId="{A1A19FCE-47F2-4C2F-8623-9F27A42229FF}" srcOrd="0" destOrd="0" presId="urn:microsoft.com/office/officeart/2005/8/layout/venn2"/>
    <dgm:cxn modelId="{8F0C961A-B66A-4978-B51F-BC6141E95281}" type="presParOf" srcId="{A1A19FCE-47F2-4C2F-8623-9F27A42229FF}" destId="{B628A25C-4F72-4728-90E2-71D75884D364}" srcOrd="0" destOrd="0" presId="urn:microsoft.com/office/officeart/2005/8/layout/venn2"/>
    <dgm:cxn modelId="{ECB5D924-EA03-4D80-A531-CE79DED8548C}" type="presParOf" srcId="{A1A19FCE-47F2-4C2F-8623-9F27A42229FF}" destId="{CF864F28-AFD3-405F-B4EA-87186F370B58}" srcOrd="1" destOrd="0" presId="urn:microsoft.com/office/officeart/2005/8/layout/venn2"/>
    <dgm:cxn modelId="{1B2FE70C-D966-40E3-A602-1E7B27001308}" type="presParOf" srcId="{770B9662-9802-449D-813E-413CF6C2A5AA}" destId="{9EE37631-8320-4B68-A93D-078A903F0F87}" srcOrd="1" destOrd="0" presId="urn:microsoft.com/office/officeart/2005/8/layout/venn2"/>
    <dgm:cxn modelId="{D080007B-738F-4A57-AAEF-F261138C7292}" type="presParOf" srcId="{9EE37631-8320-4B68-A93D-078A903F0F87}" destId="{FAE3FB2D-ADB9-4C96-B51E-DB9EED0BDA68}" srcOrd="0" destOrd="0" presId="urn:microsoft.com/office/officeart/2005/8/layout/venn2"/>
    <dgm:cxn modelId="{0A183C60-3AA1-4474-AD15-07061B88D49D}" type="presParOf" srcId="{9EE37631-8320-4B68-A93D-078A903F0F87}" destId="{3546CF64-CD3D-42AF-808F-118867662485}" srcOrd="1" destOrd="0" presId="urn:microsoft.com/office/officeart/2005/8/layout/venn2"/>
    <dgm:cxn modelId="{C78772C8-8EE0-458F-8A1A-5B9F78121817}" type="presParOf" srcId="{770B9662-9802-449D-813E-413CF6C2A5AA}" destId="{DB5A8035-1067-425C-ABF9-C321F8A41C12}" srcOrd="2" destOrd="0" presId="urn:microsoft.com/office/officeart/2005/8/layout/venn2"/>
    <dgm:cxn modelId="{FFA8AFAC-A269-460A-AE62-1E1664A84A1D}" type="presParOf" srcId="{DB5A8035-1067-425C-ABF9-C321F8A41C12}" destId="{EA0011B1-A556-402B-8E46-55747EC2C45D}" srcOrd="0" destOrd="0" presId="urn:microsoft.com/office/officeart/2005/8/layout/venn2"/>
    <dgm:cxn modelId="{AF714A8E-2022-4F10-9417-D5A69E0CEAFC}" type="presParOf" srcId="{DB5A8035-1067-425C-ABF9-C321F8A41C12}" destId="{F4F47364-2209-44D8-B4CF-029BD30C520E}" srcOrd="1" destOrd="0" presId="urn:microsoft.com/office/officeart/2005/8/layout/venn2"/>
    <dgm:cxn modelId="{8C6C0655-6398-4624-BFB6-F6C3CB140C76}" type="presParOf" srcId="{770B9662-9802-449D-813E-413CF6C2A5AA}" destId="{092573BA-6913-4727-995F-9763B66BB644}" srcOrd="3" destOrd="0" presId="urn:microsoft.com/office/officeart/2005/8/layout/venn2"/>
    <dgm:cxn modelId="{9F5F1458-B441-48DA-8767-FE8A6666BC67}" type="presParOf" srcId="{092573BA-6913-4727-995F-9763B66BB644}" destId="{1EF2B639-9802-4DD6-9EE8-7266E48252A1}" srcOrd="0" destOrd="0" presId="urn:microsoft.com/office/officeart/2005/8/layout/venn2"/>
    <dgm:cxn modelId="{B737FE72-CA1A-4FCA-97A2-B48CB99AE16F}" type="presParOf" srcId="{092573BA-6913-4727-995F-9763B66BB644}" destId="{F28EA624-A694-4CF7-BD4E-C3F7FDFC2D74}" srcOrd="1" destOrd="0" presId="urn:microsoft.com/office/officeart/2005/8/layout/venn2"/>
  </dgm:cxnLst>
  <dgm:bg>
    <a:solidFill>
      <a:srgbClr val="F5FFEB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8A25C-4F72-4728-90E2-71D75884D364}">
      <dsp:nvSpPr>
        <dsp:cNvPr id="0" name=""/>
        <dsp:cNvSpPr/>
      </dsp:nvSpPr>
      <dsp:spPr>
        <a:xfrm>
          <a:off x="192830" y="0"/>
          <a:ext cx="5889698" cy="5615011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25 819,3</a:t>
          </a:r>
          <a:endParaRPr lang="ru-RU" sz="1600" b="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(100%)</a:t>
          </a:r>
          <a:endParaRPr lang="ru-RU" sz="1600" b="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2314299" y="280750"/>
        <a:ext cx="1646759" cy="842251"/>
      </dsp:txXfrm>
    </dsp:sp>
    <dsp:sp modelId="{FAE3FB2D-ADB9-4C96-B51E-DB9EED0BDA68}">
      <dsp:nvSpPr>
        <dsp:cNvPr id="0" name=""/>
        <dsp:cNvSpPr/>
      </dsp:nvSpPr>
      <dsp:spPr>
        <a:xfrm>
          <a:off x="1133973" y="1044122"/>
          <a:ext cx="4407874" cy="4492009"/>
        </a:xfrm>
        <a:prstGeom prst="ellipse">
          <a:avLst/>
        </a:prstGeo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shade val="51000"/>
                <a:satMod val="130000"/>
              </a:srgbClr>
            </a:gs>
            <a:gs pos="80000">
              <a:srgbClr val="C0504D">
                <a:hueOff val="1560506"/>
                <a:satOff val="-1946"/>
                <a:lumOff val="458"/>
                <a:alphaOff val="0"/>
                <a:shade val="93000"/>
                <a:satMod val="13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20 909,3</a:t>
          </a:r>
          <a:endParaRPr lang="ru-RU" sz="150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(81,0%)</a:t>
          </a:r>
          <a:endParaRPr lang="ru-RU" sz="150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2567634" y="1313643"/>
        <a:ext cx="1540552" cy="808561"/>
      </dsp:txXfrm>
    </dsp:sp>
    <dsp:sp modelId="{EA0011B1-A556-402B-8E46-55747EC2C45D}">
      <dsp:nvSpPr>
        <dsp:cNvPr id="0" name=""/>
        <dsp:cNvSpPr/>
      </dsp:nvSpPr>
      <dsp:spPr>
        <a:xfrm>
          <a:off x="1510769" y="2232259"/>
          <a:ext cx="3544768" cy="3369007"/>
        </a:xfrm>
        <a:prstGeom prst="ellipse">
          <a:avLst/>
        </a:prstGeo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shade val="51000"/>
                <a:satMod val="130000"/>
              </a:srgbClr>
            </a:gs>
            <a:gs pos="80000">
              <a:srgbClr val="C0504D">
                <a:hueOff val="3121013"/>
                <a:satOff val="-3893"/>
                <a:lumOff val="915"/>
                <a:alphaOff val="0"/>
                <a:shade val="93000"/>
                <a:satMod val="13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2 630,2</a:t>
          </a:r>
          <a:endParaRPr lang="ru-RU" sz="150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(10,2%)</a:t>
          </a:r>
          <a:endParaRPr lang="ru-RU" sz="150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2457222" y="2484934"/>
        <a:ext cx="1651862" cy="758026"/>
      </dsp:txXfrm>
    </dsp:sp>
    <dsp:sp modelId="{1EF2B639-9802-4DD6-9EE8-7266E48252A1}">
      <dsp:nvSpPr>
        <dsp:cNvPr id="0" name=""/>
        <dsp:cNvSpPr/>
      </dsp:nvSpPr>
      <dsp:spPr>
        <a:xfrm>
          <a:off x="2095712" y="3369007"/>
          <a:ext cx="2246004" cy="2246004"/>
        </a:xfrm>
        <a:prstGeom prst="ellipse">
          <a:avLst/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2 279,7</a:t>
          </a:r>
          <a:endParaRPr lang="ru-RU" sz="150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(8,8%)</a:t>
          </a:r>
          <a:endParaRPr lang="ru-RU" sz="1500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2424632" y="3930508"/>
        <a:ext cx="1588165" cy="1123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0.51665</cdr:x>
      <cdr:y>0.84695</cdr:y>
    </cdr:from>
    <cdr:to>
      <cdr:x>0.61595</cdr:x>
      <cdr:y>0.89665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668162" y="4908088"/>
          <a:ext cx="897223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2 258,8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0.34616</cdr:y>
    </cdr:from>
    <cdr:to>
      <cdr:x>0.11463</cdr:x>
      <cdr:y>0.514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-43962" y="2005991"/>
          <a:ext cx="1035737" cy="9726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0.02344</cdr:x>
      <cdr:y>0.86981</cdr:y>
    </cdr:from>
    <cdr:to>
      <cdr:x>0.12248</cdr:x>
      <cdr:y>0.93194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213502" y="5040560"/>
          <a:ext cx="90211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263,5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1.09788E-7</cdr:x>
      <cdr:y>0.7207</cdr:y>
    </cdr:from>
    <cdr:to>
      <cdr:x>0.06714</cdr:x>
      <cdr:y>0.75797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1" y="4176464"/>
          <a:ext cx="611560" cy="21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841,5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0.34105</cdr:x>
      <cdr:y>0.10414</cdr:y>
    </cdr:from>
    <cdr:to>
      <cdr:x>0.45567</cdr:x>
      <cdr:y>0.17022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2720593" y="567379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0.34105</cdr:x>
      <cdr:y>0.09092</cdr:y>
    </cdr:from>
    <cdr:to>
      <cdr:x>0.45567</cdr:x>
      <cdr:y>0.10711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2720593" y="495371"/>
          <a:ext cx="914400" cy="88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0.07505</cdr:x>
      <cdr:y>0.03551</cdr:y>
    </cdr:from>
    <cdr:to>
      <cdr:x>0.1541</cdr:x>
      <cdr:y>0.09941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683568" y="205782"/>
          <a:ext cx="720080" cy="3702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1 174,7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0.5454</cdr:x>
      <cdr:y>0.80967</cdr:y>
    </cdr:from>
    <cdr:to>
      <cdr:x>0.5565</cdr:x>
      <cdr:y>0.84695</cdr:y>
    </cdr:to>
    <cdr:cxnSp macro="">
      <cdr:nvCxnSpPr>
        <cdr:cNvPr id="35" name="Прямая со стрелкой 34"/>
        <cdr:cNvCxnSpPr/>
      </cdr:nvCxnSpPr>
      <cdr:spPr>
        <a:xfrm xmlns:a="http://schemas.openxmlformats.org/drawingml/2006/main" flipH="1" flipV="1">
          <a:off x="4927953" y="4692064"/>
          <a:ext cx="100249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0.82849</cdr:x>
      <cdr:y>0.06615</cdr:y>
    </cdr:from>
    <cdr:to>
      <cdr:x>0.94312</cdr:x>
      <cdr:y>0.11901</cdr:y>
    </cdr:to>
    <cdr:sp macro="" textlink="">
      <cdr:nvSpPr>
        <cdr:cNvPr id="44" name="TextBox 43"/>
        <cdr:cNvSpPr txBox="1"/>
      </cdr:nvSpPr>
      <cdr:spPr>
        <a:xfrm xmlns:a="http://schemas.openxmlformats.org/drawingml/2006/main">
          <a:off x="6609025" y="360389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тыс. рублей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0.72667</cdr:x>
      <cdr:y>0.83217</cdr:y>
    </cdr:from>
    <cdr:to>
      <cdr:x>0.90035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34468" y="4533900"/>
          <a:ext cx="14184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0.68775</cdr:x>
      <cdr:y>0.83217</cdr:y>
    </cdr:from>
    <cdr:to>
      <cdr:x>0.97872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16624" y="4533900"/>
          <a:ext cx="237626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0.69241</cdr:x>
      <cdr:y>0.83217</cdr:y>
    </cdr:from>
    <cdr:to>
      <cdr:x>0.98753</cdr:x>
      <cdr:y>0.96481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56230" y="4822451"/>
          <a:ext cx="2666578" cy="768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налоговые и неналоговые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доходы бюджета в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году – 4 909,9 тыс. рублей</a:t>
          </a:r>
          <a:endParaRPr lang="ru-RU" sz="14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0.09876</cdr:x>
      <cdr:y>0.83253</cdr:y>
    </cdr:from>
    <cdr:to>
      <cdr:x>0.13038</cdr:x>
      <cdr:y>0.86804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899592" y="4824536"/>
          <a:ext cx="288011" cy="20578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0.01971</cdr:x>
      <cdr:y>0.63372</cdr:y>
    </cdr:from>
    <cdr:to>
      <cdr:x>0.05924</cdr:x>
      <cdr:y>0.70827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179512" y="3672408"/>
          <a:ext cx="360040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0.10667</cdr:x>
      <cdr:y>0.12426</cdr:y>
    </cdr:from>
    <cdr:to>
      <cdr:x>0.13058</cdr:x>
      <cdr:y>0.16154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>
          <a:off x="971600" y="720080"/>
          <a:ext cx="217785" cy="21603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0.35965</cdr:x>
      <cdr:y>0.01243</cdr:y>
    </cdr:from>
    <cdr:to>
      <cdr:x>0.49404</cdr:x>
      <cdr:y>0.06213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75856" y="72009"/>
          <a:ext cx="122413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>
                  <a:lumMod val="75000"/>
                </a:schemeClr>
              </a:solidFill>
            </a:rPr>
            <a:t>81,5</a:t>
          </a:r>
          <a:endParaRPr lang="ru-RU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0.34384</cdr:x>
      <cdr:y>0.0497</cdr:y>
    </cdr:from>
    <cdr:to>
      <cdr:x>0.37319</cdr:x>
      <cdr:y>0.07456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H="1">
          <a:off x="3131840" y="288032"/>
          <a:ext cx="267334" cy="14406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0.0993</cdr:x>
      <cdr:y>0.0497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0" y="0"/>
          <a:ext cx="904474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solidFill>
                <a:srgbClr val="4F81BD">
                  <a:lumMod val="75000"/>
                </a:srgbClr>
              </a:solidFill>
            </a:rPr>
            <a:t>2 258,8</a:t>
          </a:r>
          <a:endParaRPr lang="ru-RU" sz="1100" dirty="0">
            <a:solidFill>
              <a:srgbClr val="1F497D">
                <a:lumMod val="75000"/>
              </a:srgbClr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0.0111</cdr:x>
      <cdr:y>0.03728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 flipV="1">
          <a:off x="0" y="0"/>
          <a:ext cx="101104" cy="216039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60000"/>
              <a:satMod val="300000"/>
            </a:srgbClr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0.20154</cdr:x>
      <cdr:y>0.91951</cdr:y>
    </cdr:from>
    <cdr:to>
      <cdr:x>0.22525</cdr:x>
      <cdr:y>0.95679</cdr:y>
    </cdr:to>
    <cdr:sp macro="" textlink="">
      <cdr:nvSpPr>
        <cdr:cNvPr id="27" name="Прямая со стрелкой 26"/>
        <cdr:cNvSpPr/>
      </cdr:nvSpPr>
      <cdr:spPr>
        <a:xfrm xmlns:a="http://schemas.openxmlformats.org/drawingml/2006/main" flipV="1">
          <a:off x="1835696" y="5328592"/>
          <a:ext cx="216024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0.16991</cdr:x>
      <cdr:y>0.95679</cdr:y>
    </cdr:from>
    <cdr:to>
      <cdr:x>0.24897</cdr:x>
      <cdr:y>0.99407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1547664" y="5544616"/>
          <a:ext cx="72008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1"/>
              </a:solidFill>
            </a:rPr>
            <a:t>289,9</a:t>
          </a:r>
          <a:endParaRPr lang="ru-RU" sz="1100" dirty="0">
            <a:solidFill>
              <a:schemeClr val="accent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0.71818</cdr:x>
      <cdr:y>0.09075</cdr:y>
    </cdr:from>
    <cdr:to>
      <cdr:x>0.92981</cdr:x>
      <cdr:y>0.19944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88632" y="432048"/>
          <a:ext cx="1676296" cy="517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800" b="1"/>
        </a:p>
      </cdr:txBody>
    </cdr:sp>
  </cdr:relSizeAnchor>
  <cdr:relSizeAnchor xmlns:cdr="http://schemas.openxmlformats.org/drawingml/2006/chartDrawing">
    <cdr:from>
      <cdr:x>0.58052</cdr:x>
      <cdr:y>0.86179</cdr:y>
    </cdr:from>
    <cdr:to>
      <cdr:x>0.92302</cdr:x>
      <cdr:y>0.969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308313" y="4973783"/>
          <a:ext cx="3131820" cy="618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-  25 788,5 тыс. рублей</a:t>
          </a:r>
          <a:endParaRPr lang="ru-RU" sz="13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5659" cy="497521"/>
          </a:xfrm>
          <a:prstGeom prst="rect">
            <a:avLst/>
          </a:prstGeom>
        </p:spPr>
        <p:txBody>
          <a:bodyPr vert="horz" lIns="90660" tIns="45329" rIns="90660" bIns="453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4"/>
            <a:ext cx="2945659" cy="497521"/>
          </a:xfrm>
          <a:prstGeom prst="rect">
            <a:avLst/>
          </a:prstGeom>
        </p:spPr>
        <p:txBody>
          <a:bodyPr vert="horz" lIns="90660" tIns="45329" rIns="90660" bIns="45329" rtlCol="0"/>
          <a:lstStyle>
            <a:lvl1pPr algn="r">
              <a:defRPr sz="1200"/>
            </a:lvl1pPr>
          </a:lstStyle>
          <a:p>
            <a:fld id="{48D08B99-0BE9-433F-8EA3-1B66F62BBFB9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60" tIns="45329" rIns="90660" bIns="453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37"/>
            <a:ext cx="5438140" cy="3908863"/>
          </a:xfrm>
          <a:prstGeom prst="rect">
            <a:avLst/>
          </a:prstGeom>
        </p:spPr>
        <p:txBody>
          <a:bodyPr vert="horz" lIns="90660" tIns="45329" rIns="90660" bIns="4532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712"/>
            <a:ext cx="2945659" cy="497521"/>
          </a:xfrm>
          <a:prstGeom prst="rect">
            <a:avLst/>
          </a:prstGeom>
        </p:spPr>
        <p:txBody>
          <a:bodyPr vert="horz" lIns="90660" tIns="45329" rIns="90660" bIns="453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30712"/>
            <a:ext cx="2945659" cy="497521"/>
          </a:xfrm>
          <a:prstGeom prst="rect">
            <a:avLst/>
          </a:prstGeom>
        </p:spPr>
        <p:txBody>
          <a:bodyPr vert="horz" lIns="90660" tIns="45329" rIns="90660" bIns="45329" rtlCol="0" anchor="b"/>
          <a:lstStyle>
            <a:lvl1pPr algn="r">
              <a:defRPr sz="1200"/>
            </a:lvl1pPr>
          </a:lstStyle>
          <a:p>
            <a:fld id="{8994F90A-CC97-4A79-A435-014D2F97B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83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02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9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84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4F90A-CC97-4A79-A435-014D2F97B73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7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9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1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3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4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7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99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05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9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7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A1C5-B143-4726-96B6-022132680EA4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16.06.2023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0DC12-632E-4D71-9D1E-183B57B247BE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4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0" r:id="rId1"/>
    <p:sldLayoutId id="2147485001" r:id="rId2"/>
    <p:sldLayoutId id="2147485002" r:id="rId3"/>
    <p:sldLayoutId id="2147485003" r:id="rId4"/>
    <p:sldLayoutId id="2147485004" r:id="rId5"/>
    <p:sldLayoutId id="2147485005" r:id="rId6"/>
    <p:sldLayoutId id="2147485006" r:id="rId7"/>
    <p:sldLayoutId id="2147485007" r:id="rId8"/>
    <p:sldLayoutId id="2147485008" r:id="rId9"/>
    <p:sldLayoutId id="2147485009" r:id="rId10"/>
    <p:sldLayoutId id="21474850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rachunsk.ramon@govvrn.r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вая папка\Карачун фото памятника в д. Ситная\IMG-20230201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КарачунскоеСП_к утв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9807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944300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474100" y="6058552"/>
            <a:ext cx="2195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Карачун 2023 год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78904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Решению Совета народных депутатов  Карачунского сельского поселения «Об исполнении бюджета Карачунского сельского поселения Рамонского муниципального района Воронежской области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год»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210"/>
            <a:ext cx="6912768" cy="72008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7" y="952500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участие граждан в решении вопросов местного значения посредством определения направлений расходования бюджетных средств, 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акже последующем контроле за реализацией отобранных проектов. Данное направление включает следующие модели (практики) и формы их поддержки: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906607"/>
            <a:ext cx="3073061" cy="78864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территориального общественного самоуправления (ТОС)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860" y="5636853"/>
            <a:ext cx="3083160" cy="447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является имущественное или трудовое участие граждан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958" y="6224023"/>
            <a:ext cx="3073062" cy="58380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 из областного бюджета – не более 1 млн. рублей на 1 проект.</a:t>
            </a:r>
          </a:p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Денежный вклад жителей необязателен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099" y="2780928"/>
            <a:ext cx="3073061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путем выделения субсидии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грантоператору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Ассоциации «Совет муниципальных образований Воронежской области» с 2015 года</a:t>
            </a:r>
          </a:p>
          <a:p>
            <a:pPr algn="ctr"/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958" y="3739819"/>
            <a:ext cx="3073062" cy="1770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поселении реализован 1 общественно полезный проект ТОС на общую сумму 999,9 тыс. рублей.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44611" y="1906607"/>
            <a:ext cx="2592288" cy="78864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местных инициатив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36599" y="2780928"/>
            <a:ext cx="2808311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в форме субсидий из областного бюджета местным бюджетам с 2018 года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36599" y="3645024"/>
            <a:ext cx="2808312" cy="1215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проекты не реализовались.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53862" y="4946593"/>
            <a:ext cx="2808312" cy="8039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(инициативная группа) сами определяют направление проекта, возможен денежный и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неденежный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вклад населения и благотворителей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36599" y="5893425"/>
            <a:ext cx="2808312" cy="914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субсидии из областного бюджета- не более 3 млн. рублей на 1 проект,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местного бюджета не менее 10%, внебюджетных источников до 3%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49971" y="1895005"/>
            <a:ext cx="2304256" cy="78938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практик гражданских инициатив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38601" y="2780928"/>
            <a:ext cx="2736305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в форме субсидий из областного бюджета местным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с 2020 года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40089" y="3739819"/>
            <a:ext cx="2736304" cy="12875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проекты не реализовались.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0089" y="5127390"/>
            <a:ext cx="2736305" cy="7660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голосуют за 1 мероприятие из предложенного администрацией муниципального образования перечня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38601" y="6025796"/>
            <a:ext cx="2720941" cy="78202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Денежный вклад жителей необязателен </a:t>
            </a:r>
          </a:p>
        </p:txBody>
      </p:sp>
      <p:pic>
        <p:nvPicPr>
          <p:cNvPr id="30" name="Picture 4" descr="КарачунскоеСП_к утв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27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80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96752"/>
            <a:ext cx="8568952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267200" algn="l"/>
              </a:tabLst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Местонахождение администрации Карачунского сельского поселения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Рамонского муниципального района Воронежской области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Солнечная, 74, с. Карачун, Рамонский район,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Воронежская область,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396028.</a:t>
            </a: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Контактные телефоны: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(47340)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4-15-19;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(47340)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4-15-28; </a:t>
            </a: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(47340)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4-15-38;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Адрес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электронной почты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Е-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karachunsk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ramon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@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govvrn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администрации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Карачунского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сельского поселения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понедельник-пятница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8-00 до 17-00.</a:t>
            </a: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личного приема Главы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Карачунского сельского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поселения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Понедельник, четверг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8:00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10:00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4267200" algn="l"/>
              </a:tabLst>
            </a:pP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оле 2"/>
          <p:cNvSpPr txBox="1">
            <a:spLocks noChangeArrowheads="1"/>
          </p:cNvSpPr>
          <p:nvPr/>
        </p:nvSpPr>
        <p:spPr bwMode="auto">
          <a:xfrm>
            <a:off x="1428750" y="280300"/>
            <a:ext cx="69596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2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ДЛЯ ГРАЖДАН</a:t>
            </a:r>
            <a:endParaRPr kumimoji="0" lang="ru-RU" altLang="ru-RU" sz="2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КарачунскоеСП_к утв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3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529536" cy="936104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 ТЕРРИТОРИАЛЬНОЕ ДЕЛЕНИЕ 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Карачунского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Рамонского муниципального района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Воронежской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157192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  - с. Карачун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поселения – 6,67 тыс. га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поселения на 01.01.2022- 561 человек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587727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поселения входит 6 населенных пунктов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ачунскоеСП_к утв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Копии карт границ населенных пунктов в растровом формат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196752"/>
            <a:ext cx="518457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1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750" y="116632"/>
            <a:ext cx="7463730" cy="9361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ПАРАМЕТРЫ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 ЗА  2022 ГОД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24328" y="1268760"/>
            <a:ext cx="864096" cy="3246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103739"/>
              </p:ext>
            </p:extLst>
          </p:nvPr>
        </p:nvGraphicFramePr>
        <p:xfrm>
          <a:off x="179513" y="1124744"/>
          <a:ext cx="8856985" cy="5598553"/>
        </p:xfrm>
        <a:graphic>
          <a:graphicData uri="http://schemas.openxmlformats.org/drawingml/2006/table">
            <a:tbl>
              <a:tblPr/>
              <a:tblGrid>
                <a:gridCol w="2592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171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25</a:t>
                      </a:r>
                      <a:r>
                        <a:rPr lang="ru-RU" sz="1400" b="0" i="0" u="none" strike="noStrike" baseline="0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 819,3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из них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Налоговые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2 630,2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2 279,7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2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перечисления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20 909,3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25 788,5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9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Дефицит (-), </a:t>
                      </a:r>
                      <a:r>
                        <a:rPr lang="ru-RU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(+)</a:t>
                      </a:r>
                      <a:endParaRPr lang="ru-RU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Times New Roman"/>
                        </a:rPr>
                        <a:t>+30,8</a:t>
                      </a:r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0343">
                <a:tc>
                  <a:txBody>
                    <a:bodyPr/>
                    <a:lstStyle/>
                    <a:p>
                      <a:pPr algn="l" rtl="0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477B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36609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8" name="Picture 4" descr="КарачунскоеСП_к утв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16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712186146"/>
              </p:ext>
            </p:extLst>
          </p:nvPr>
        </p:nvGraphicFramePr>
        <p:xfrm>
          <a:off x="2555776" y="1108059"/>
          <a:ext cx="6495692" cy="561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28750" y="162869"/>
            <a:ext cx="7391722" cy="817859"/>
          </a:xfrm>
        </p:spPr>
        <p:txBody>
          <a:bodyPr>
            <a:noAutofit/>
          </a:bodyPr>
          <a:lstStyle/>
          <a:p>
            <a:r>
              <a:rPr lang="ru-RU" sz="2200" b="1" i="1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ИСПОЛНЕНИЯ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ЗА </a:t>
            </a:r>
            <a:r>
              <a:rPr lang="ru-RU" sz="2200" b="1" i="1" cap="none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2200" b="1" cap="none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9502" y="1196753"/>
            <a:ext cx="1650210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19865" y="1438547"/>
            <a:ext cx="1224135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22798" y="5553236"/>
            <a:ext cx="1097674" cy="10441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2718" y="1124744"/>
            <a:ext cx="1440160" cy="627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1589730" y="1465479"/>
            <a:ext cx="2622230" cy="703381"/>
          </a:xfrm>
          <a:prstGeom prst="straightConnector1">
            <a:avLst/>
          </a:prstGeom>
          <a:ln>
            <a:solidFill>
              <a:schemeClr val="tx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444208" y="2060848"/>
            <a:ext cx="1728192" cy="2187896"/>
          </a:xfrm>
          <a:prstGeom prst="straightConnector1">
            <a:avLst/>
          </a:prstGeom>
          <a:ln>
            <a:solidFill>
              <a:schemeClr val="tx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843808" y="2852936"/>
            <a:ext cx="2736304" cy="1944216"/>
          </a:xfrm>
          <a:prstGeom prst="straightConnector1">
            <a:avLst/>
          </a:prstGeom>
          <a:ln>
            <a:solidFill>
              <a:schemeClr val="tx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372200" y="5805264"/>
            <a:ext cx="1224136" cy="288032"/>
          </a:xfrm>
          <a:prstGeom prst="straightConnector1">
            <a:avLst/>
          </a:prstGeom>
          <a:ln>
            <a:solidFill>
              <a:schemeClr val="tx2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61153"/>
              </p:ext>
            </p:extLst>
          </p:nvPr>
        </p:nvGraphicFramePr>
        <p:xfrm>
          <a:off x="107505" y="4167913"/>
          <a:ext cx="2664296" cy="2530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9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Сумма, тыс.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3970" algn="ctr"/>
                        </a:tabLs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1 275,0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83970" algn="ctr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19264,3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271,0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" name="Picture 4" descr="КарачунскоеСП_к утв-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34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8750" y="116632"/>
            <a:ext cx="6851104" cy="835868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ИСПОЛНЕНИЯ БЮДЖЕТА СЕЛЬСКОГО ПОСЕЛЕНИЯ ЗА 2022 ГОД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24328" y="1268760"/>
            <a:ext cx="864096" cy="3246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756700"/>
              </p:ext>
            </p:extLst>
          </p:nvPr>
        </p:nvGraphicFramePr>
        <p:xfrm>
          <a:off x="107505" y="1003185"/>
          <a:ext cx="8928991" cy="5745623"/>
        </p:xfrm>
        <a:graphic>
          <a:graphicData uri="http://schemas.openxmlformats.org/drawingml/2006/table">
            <a:tbl>
              <a:tblPr/>
              <a:tblGrid>
                <a:gridCol w="174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7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8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700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2021 г.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  2022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г.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(плановые показатели)    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2022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г.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(исполнено)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темп роста к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2021 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г,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темп роста к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плану на 2022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г,%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Всего доходов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4 323,0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4 860,0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4 909,9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113,5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101,0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2 746,7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2 584,0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2 630,2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95,8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101,8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НДФЛ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55,2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54,0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81,5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147,6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150,9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ЕСХН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Земельный налог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2 472,6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2 260,0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2 258,8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91,4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91,4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218,9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270,0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289,9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132,4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 smtClean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54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1 576,3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2 276,0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2 279,7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144,6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144,6</a:t>
                      </a:r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1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Аренда имущества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15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Аренда земли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299,0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263,0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263,5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88,1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100,2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40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Госпошлина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2,7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в</a:t>
                      </a:r>
                      <a:r>
                        <a:rPr lang="ru-RU" sz="1200" b="0" i="0" u="none" strike="noStrike" baseline="0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 3 раза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Доходы от реализации имущества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841,0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841,5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100,1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71264">
                <a:tc>
                  <a:txBody>
                    <a:bodyPr/>
                    <a:lstStyle/>
                    <a:p>
                      <a:pPr algn="l" rtl="0" fontAlgn="t"/>
                      <a:endParaRPr lang="ru-RU" sz="12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l" rtl="0" fontAlgn="t"/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Штрафы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, санкции, возмещение ущерба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76,4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2,6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678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Прочие </a:t>
                      </a:r>
                      <a:r>
                        <a:rPr lang="ru-RU" sz="1200" b="0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170,0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170,0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97,5</a:t>
                      </a:r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1F5FA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200" b="0" i="0" u="none" strike="noStrike" dirty="0">
                        <a:solidFill>
                          <a:srgbClr val="1F5FA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7" name="Picture 4" descr="КарачунскоеСП_к утв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00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51747"/>
            <a:ext cx="6912768" cy="10112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400" b="1" i="1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39"/>
            <a:ext cx="7128792" cy="8743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СЕЛЬСКОГО ПОСЕЛЕНИЯ ЗА 2022 ГОД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320124"/>
              </p:ext>
            </p:extLst>
          </p:nvPr>
        </p:nvGraphicFramePr>
        <p:xfrm>
          <a:off x="0" y="908720"/>
          <a:ext cx="9108504" cy="579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4" descr="КарачунскоеСП_к утв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96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61415" y="138466"/>
            <a:ext cx="5535375" cy="637468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ru-RU" altLang="ru-RU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Поле 19"/>
          <p:cNvSpPr txBox="1">
            <a:spLocks noChangeArrowheads="1"/>
          </p:cNvSpPr>
          <p:nvPr/>
        </p:nvSpPr>
        <p:spPr bwMode="auto">
          <a:xfrm>
            <a:off x="1283962" y="657622"/>
            <a:ext cx="5699797" cy="76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– </a:t>
            </a: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документ определяющий: </a:t>
            </a: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 и задачи </a:t>
            </a: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политики в определенной сфере; </a:t>
            </a: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</a:t>
            </a: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достижения; </a:t>
            </a: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</a:t>
            </a:r>
            <a:r>
              <a:rPr lang="ru-RU" alt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финансовых </a:t>
            </a:r>
            <a:r>
              <a:rPr lang="ru-RU" alt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ресурсов.</a:t>
            </a:r>
            <a:endParaRPr lang="ru-RU" alt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M:\ЕФРЕМОВА\к бюджету на 2017-2019\Бюджет для граждан\загруженно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6691"/>
            <a:ext cx="158417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M:\ЕФРЕМОВА\к бюджету на 2021-2023\Бюджет для граждан\Картинки 2020\b0685f34deeaa3df5f1d1d25f142748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59" y="510983"/>
            <a:ext cx="2052737" cy="148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M:\ЕФРЕМОВА\к бюджету на 2022-2024\Бюджет для граждан\Картинки 2019\загруженное муниц программ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58" y="228600"/>
            <a:ext cx="2052737" cy="181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012" y="1505643"/>
            <a:ext cx="625518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Расходование средств бюджета Карачунского сельского поселения осуществляется в рамках  муниципальной программы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благоприятных условий для жизнедеятельности населения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Карачунского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Рамонского муниципального района Воронежской области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которая состоит из следующих подпрограмм:</a:t>
            </a:r>
          </a:p>
          <a:p>
            <a:pPr algn="just"/>
            <a:endParaRPr lang="ru-RU" sz="1400" b="1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Карачунского сельского поселения от чрезвычайных ситуаций, пожарная безопасность и безопасность людей на водных объектах;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функционирование дорожного хозяйства и развитие градостроительной деятельности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Карачунского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Карачунского сельского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в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Карачунском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поселении.</a:t>
            </a:r>
          </a:p>
          <a:p>
            <a:pPr marL="285750" indent="-285750" algn="just">
              <a:buFontTx/>
              <a:buChar char="-"/>
            </a:pP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Расходы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мероприятия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руб.): </a:t>
            </a:r>
          </a:p>
          <a:p>
            <a:pPr algn="just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2022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24 974,48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M:\ЕФРЕМОВА\к бюджету на 2023-2025\Бюджет для граждан\Картинки 2022\3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32" y="2247512"/>
            <a:ext cx="2594264" cy="269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КарачунскоеСП_к утв-0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3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50" y="50579"/>
            <a:ext cx="7247706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СЕЛЬСКОГО ПОСЕЛЕНИЯ ПО РАСХОДАМ ЗА 2022 ГОД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543356"/>
              </p:ext>
            </p:extLst>
          </p:nvPr>
        </p:nvGraphicFramePr>
        <p:xfrm>
          <a:off x="179511" y="980729"/>
          <a:ext cx="8784978" cy="56886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3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2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307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2021  г, тыс. руб.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Отклонение 2022 г. от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плана 2022 г, %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34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год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Отклонение  2022 г. от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2021 г, %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>
                    <a:solidFill>
                      <a:srgbClr val="F5FFE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8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23 202,5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25 805,3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25 788,5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111,1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3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2 972,3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3 704,5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3 690,7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124,2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99,6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3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90,6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99,0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99,0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109,3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100,</a:t>
                      </a:r>
                      <a:r>
                        <a:rPr lang="en-US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43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178,2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211,0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210,9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118,4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99,9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01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157,8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8 204,2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8 202,9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73,5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99,9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69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7 535,8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8 341,0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8 339,7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110,6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99,9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3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1 000,8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4 951,1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4 950,8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 4 раза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99,9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52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248,9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287,6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287,6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115,5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90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053" marR="58053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18,1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6,9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38,1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2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5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Picture 4" descr="КарачунскоеСП_к утв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76470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14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50" y="50579"/>
            <a:ext cx="7031682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ИСПОЛНЕНИ БЮДЖЕТА СЕЛЬСКОГО ПОСЕЛЕНИЯ ЗА 2022 ГОД</a:t>
            </a:r>
            <a:endParaRPr lang="ru-RU" sz="2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995429"/>
              </p:ext>
            </p:extLst>
          </p:nvPr>
        </p:nvGraphicFramePr>
        <p:xfrm>
          <a:off x="0" y="1054519"/>
          <a:ext cx="9144000" cy="5771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4" descr="КарачунскоеСП_к утв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1521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71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23450</TotalTime>
  <Words>999</Words>
  <Application>Microsoft Office PowerPoint</Application>
  <PresentationFormat>Экран (4:3)</PresentationFormat>
  <Paragraphs>311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АДМИНИСТРАТИВНО- ТЕРРИТОРИАЛЬНОЕ ДЕЛЕНИЕ  Карачунского сельского поселения Рамонского муниципального района Воронежской</vt:lpstr>
      <vt:lpstr>ОСНОВНЫЕ  ПАРАМЕТРЫ ИСПОЛНЕНИЯ БЮДЖЕТА СЕЛЬСКОГО ПОСЕЛЕНИЯ  ЗА  2022 ГОД</vt:lpstr>
      <vt:lpstr>СТРУКТУРА ДОХОДОВ ИСПОЛНЕНИЯ БЮДЖЕТА СЕЛЬСКОГО ПОСЕЛЕНИЯ ЗА 2022 ГОД</vt:lpstr>
      <vt:lpstr>НАЛОГОВЫЕ И НЕНАЛОГОВЫЕ ДОХОДЫ ИСПОЛНЕНИЯ БЮДЖЕТА СЕЛЬСКОГО ПОСЕЛЕНИЯ ЗА 2022 ГОД</vt:lpstr>
      <vt:lpstr>СТРУКТУРА НАЛОГОВЫХ И НЕНАЛОГОВЫХ ДОХОДОВ ИСПОЛНЕНИЯ БЮДЖЕТА СЕЛЬСКОГО ПОСЕЛЕНИЯ ЗА 2022 ГОД </vt:lpstr>
      <vt:lpstr>МУНИЦИПАЛЬНЫЕ ПРОГРАММЫ</vt:lpstr>
      <vt:lpstr>Презентация PowerPoint</vt:lpstr>
      <vt:lpstr>Презентация PowerPoint</vt:lpstr>
      <vt:lpstr>ИНИЦИАТИВНОЕ БЮДЖЕТИРОВАНИЕ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Готовко</dc:creator>
  <cp:lastModifiedBy>Карачунское сп</cp:lastModifiedBy>
  <cp:revision>2369</cp:revision>
  <cp:lastPrinted>2023-04-03T11:06:42Z</cp:lastPrinted>
  <dcterms:created xsi:type="dcterms:W3CDTF">2013-11-29T03:21:51Z</dcterms:created>
  <dcterms:modified xsi:type="dcterms:W3CDTF">2023-06-16T12:15:35Z</dcterms:modified>
</cp:coreProperties>
</file>