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9" r:id="rId1"/>
  </p:sldMasterIdLst>
  <p:notesMasterIdLst>
    <p:notesMasterId r:id="rId12"/>
  </p:notesMasterIdLst>
  <p:sldIdLst>
    <p:sldId id="429" r:id="rId2"/>
    <p:sldId id="407" r:id="rId3"/>
    <p:sldId id="390" r:id="rId4"/>
    <p:sldId id="399" r:id="rId5"/>
    <p:sldId id="398" r:id="rId6"/>
    <p:sldId id="436" r:id="rId7"/>
    <p:sldId id="352" r:id="rId8"/>
    <p:sldId id="358" r:id="rId9"/>
    <p:sldId id="357" r:id="rId10"/>
    <p:sldId id="487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51417B-F5A1-4127-BC39-F484DB6FE3DA}">
          <p14:sldIdLst>
            <p14:sldId id="429"/>
            <p14:sldId id="407"/>
            <p14:sldId id="390"/>
            <p14:sldId id="399"/>
          </p14:sldIdLst>
        </p14:section>
        <p14:section name="Раздел без заголовка" id="{3C1E4CE9-247C-467D-8CCB-042AA498C828}">
          <p14:sldIdLst>
            <p14:sldId id="398"/>
            <p14:sldId id="436"/>
            <p14:sldId id="352"/>
            <p14:sldId id="358"/>
            <p14:sldId id="357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hod1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7B2"/>
    <a:srgbClr val="FF0066"/>
    <a:srgbClr val="FFFF99"/>
    <a:srgbClr val="F5FFEB"/>
    <a:srgbClr val="DDFDC7"/>
    <a:srgbClr val="FF0000"/>
    <a:srgbClr val="CCFFCC"/>
    <a:srgbClr val="0B3EA5"/>
    <a:srgbClr val="D6E9EA"/>
    <a:srgbClr val="EC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2762" autoAdjust="0"/>
  </p:normalViewPr>
  <p:slideViewPr>
    <p:cSldViewPr>
      <p:cViewPr varScale="1">
        <p:scale>
          <a:sx n="72" d="100"/>
          <a:sy n="72" d="100"/>
        </p:scale>
        <p:origin x="120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17375501910363E-2"/>
          <c:y val="8.6665800407280266E-2"/>
          <c:w val="0.59165842753645903"/>
          <c:h val="0.866281959510305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3BF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6F3-4959-B269-AF083447754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6F3-4959-B269-AF083447754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6F3-4959-B269-AF083447754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1DB-46BB-A474-8A0D8327C95B}"/>
              </c:ext>
            </c:extLst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 1,7%                                                      (70,0 тыс. рублей)</c:v>
                </c:pt>
                <c:pt idx="1">
                  <c:v>Земельный налог 60,8% (2 470 тыс. рублей)</c:v>
                </c:pt>
                <c:pt idx="2">
                  <c:v>Налог на имущество физических лиц  5,4% (220,0 тыс. рублей)</c:v>
                </c:pt>
                <c:pt idx="3">
                  <c:v>Аренда земли 7,4% (300 тыс. рублей)</c:v>
                </c:pt>
                <c:pt idx="4">
                  <c:v>Прочие неналоговые доходы 24,6% (1 000 тыс.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1.7000000000000006</c:v>
                </c:pt>
                <c:pt idx="1">
                  <c:v>60.8</c:v>
                </c:pt>
                <c:pt idx="2">
                  <c:v>5.4</c:v>
                </c:pt>
                <c:pt idx="3">
                  <c:v>7.4</c:v>
                </c:pt>
                <c:pt idx="4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F3-4959-B269-AF0834477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583683434637794"/>
          <c:y val="0.17376404026138967"/>
          <c:w val="0.3581329381504913"/>
          <c:h val="0.64674871060698036"/>
        </c:manualLayout>
      </c:layout>
      <c:overlay val="0"/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5FFE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42257217847885E-2"/>
          <c:y val="6.4445000054579149E-2"/>
          <c:w val="0.57035881009297262"/>
          <c:h val="0.88664332139960211"/>
        </c:manualLayout>
      </c:layout>
      <c:doughnutChart>
        <c:varyColors val="1"/>
        <c:ser>
          <c:idx val="0"/>
          <c:order val="0"/>
          <c:tx>
            <c:strRef>
              <c:f>'2016 функц структура'!$D$4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31"/>
          <c:dPt>
            <c:idx val="0"/>
            <c:bubble3D val="0"/>
            <c:explosion val="1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0-461D-47A0-9755-BDB66F67C09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461D-47A0-9755-BDB66F67C09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461D-47A0-9755-BDB66F67C09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461D-47A0-9755-BDB66F67C097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461D-47A0-9755-BDB66F67C097}"/>
              </c:ext>
            </c:extLst>
          </c:dPt>
          <c:dPt>
            <c:idx val="7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461D-47A0-9755-BDB66F67C097}"/>
              </c:ext>
            </c:extLst>
          </c:dPt>
          <c:dLbls>
            <c:dLbl>
              <c:idx val="0"/>
              <c:layout>
                <c:manualLayout>
                  <c:x val="5.6631671041119894E-2"/>
                  <c:y val="-0.11227211682090046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25,8</a:t>
                    </a:r>
                    <a:r>
                      <a:rPr lang="en-US" sz="1400" b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1D-47A0-9755-BDB66F67C097}"/>
                </c:ext>
              </c:extLst>
            </c:dLbl>
            <c:dLbl>
              <c:idx val="1"/>
              <c:layout>
                <c:manualLayout>
                  <c:x val="4.7139545056867842E-2"/>
                  <c:y val="9.776636062482256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31,4</a:t>
                    </a:r>
                    <a:r>
                      <a:rPr lang="en-US" sz="1400" b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1D-47A0-9755-BDB66F67C097}"/>
                </c:ext>
              </c:extLst>
            </c:dLbl>
            <c:dLbl>
              <c:idx val="2"/>
              <c:layout>
                <c:manualLayout>
                  <c:x val="-4.165912073490808E-2"/>
                  <c:y val="0.111294370046399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16,1</a:t>
                    </a:r>
                    <a:r>
                      <a:rPr lang="en-US" sz="1400" b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1D-47A0-9755-BDB66F67C09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1D-47A0-9755-BDB66F67C097}"/>
                </c:ext>
              </c:extLst>
            </c:dLbl>
            <c:dLbl>
              <c:idx val="4"/>
              <c:layout>
                <c:manualLayout>
                  <c:x val="-0.2098885608048994"/>
                  <c:y val="3.975685068162449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23,5</a:t>
                    </a:r>
                    <a:r>
                      <a:rPr lang="en-US" sz="1400" b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1D-47A0-9755-BDB66F67C097}"/>
                </c:ext>
              </c:extLst>
            </c:dLbl>
            <c:dLbl>
              <c:idx val="5"/>
              <c:layout>
                <c:manualLayout>
                  <c:x val="4.6814632545931836E-2"/>
                  <c:y val="-7.88528602861715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1D-47A0-9755-BDB66F67C097}"/>
                </c:ext>
              </c:extLst>
            </c:dLbl>
            <c:dLbl>
              <c:idx val="6"/>
              <c:layout>
                <c:manualLayout>
                  <c:x val="-1.8901793525809275E-2"/>
                  <c:y val="-0.115534045011005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1D-47A0-9755-BDB66F67C097}"/>
                </c:ext>
              </c:extLst>
            </c:dLbl>
            <c:dLbl>
              <c:idx val="7"/>
              <c:layout>
                <c:manualLayout>
                  <c:x val="-3.2146872265966811E-2"/>
                  <c:y val="-0.107213407831296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1D-47A0-9755-BDB66F67C097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'2016 функц структура'!$B$5:$C$11</c:f>
              <c:strCache>
                <c:ptCount val="7"/>
                <c:pt idx="0">
                  <c:v>ЖКХ -  5 635,7 тыс. руб.</c:v>
                </c:pt>
                <c:pt idx="1">
                  <c:v>Национальная экономика -                                                                              6 856,8тыс. руб.</c:v>
                </c:pt>
                <c:pt idx="2">
                  <c:v>Общегосударственные вопросы -  3 516,2 тыс. руб.</c:v>
                </c:pt>
                <c:pt idx="3">
                  <c:v>Культура, кинематография - 5 135,6 тыс.руб.</c:v>
                </c:pt>
                <c:pt idx="4">
                  <c:v>Физкультура и спорт -  27,1 тыс. руб. </c:v>
                </c:pt>
                <c:pt idx="5">
                  <c:v>Социальная политика -  300,0 тыс. руб.</c:v>
                </c:pt>
                <c:pt idx="6">
                  <c:v>Национальная безопасность -230,0 тыс.руб.</c:v>
                </c:pt>
              </c:strCache>
            </c:strRef>
          </c:cat>
          <c:val>
            <c:numRef>
              <c:f>'2016 функц структура'!$D$5:$D$11</c:f>
              <c:numCache>
                <c:formatCode>0.0%</c:formatCode>
                <c:ptCount val="7"/>
                <c:pt idx="0">
                  <c:v>0.25800000000000001</c:v>
                </c:pt>
                <c:pt idx="1">
                  <c:v>0.31400000000000022</c:v>
                </c:pt>
                <c:pt idx="2">
                  <c:v>0.161</c:v>
                </c:pt>
                <c:pt idx="3">
                  <c:v>0.23500000000000001</c:v>
                </c:pt>
                <c:pt idx="4">
                  <c:v>1.0000000000000009E-3</c:v>
                </c:pt>
                <c:pt idx="5" formatCode="0.00%">
                  <c:v>1.4E-2</c:v>
                </c:pt>
                <c:pt idx="6" formatCode="0.00%">
                  <c:v>1.0999999999999998E-2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1D-47A0-9755-BDB66F67C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892694663167275"/>
          <c:y val="3.1486114453724147E-3"/>
          <c:w val="0.30988375029037235"/>
          <c:h val="0.79041136630278752"/>
        </c:manualLayout>
      </c:layout>
      <c:overlay val="0"/>
      <c:txPr>
        <a:bodyPr/>
        <a:lstStyle/>
        <a:p>
          <a:pPr>
            <a:defRPr sz="1400" b="0" i="0" u="none" strike="noStrike" baseline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5FFEB"/>
    </a:solidFill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89F02-BF09-4768-AF0D-38FB54B11DAB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E34D12-C91D-43DB-BA12-D0491094DC76}">
      <dgm:prSet phldrT="[Текст]" custT="1"/>
      <dgm:spPr>
        <a:xfrm>
          <a:off x="1854577" y="0"/>
          <a:ext cx="5777230" cy="577723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21 408,9</a:t>
          </a:r>
          <a:endParaRPr lang="ru-RU" sz="1600" b="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sz="1600" b="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(100%)</a:t>
          </a:r>
          <a:endParaRPr lang="ru-RU" sz="1600" b="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3C77CE5F-D88B-4E60-A4E3-96EF9278FD36}" type="parTrans" cxnId="{62B9BB92-F677-4A35-BA9D-D26431D318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F58196-6723-4E81-B0E9-FFD4F39B0899}" type="sibTrans" cxnId="{62B9BB92-F677-4A35-BA9D-D26431D318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122D26-A80C-47D4-920B-101FC76753B4}">
      <dgm:prSet phldrT="[Текст]"/>
      <dgm:spPr>
        <a:xfrm>
          <a:off x="2467518" y="1006994"/>
          <a:ext cx="4621784" cy="4621784"/>
        </a:xfr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17 348,9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(81,0%)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DAA59AB-0153-484D-AB24-3BE9896B9209}" type="parTrans" cxnId="{30DF481B-47D3-404B-880C-77EB3A5CD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0A7BF5-33CF-48E3-9FFF-E8BCFD10BE55}" type="sibTrans" cxnId="{30DF481B-47D3-404B-880C-77EB3A5CD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C9BA10-D8D0-4F6C-94EE-11636B5177A8}">
      <dgm:prSet phldrT="[Текст]"/>
      <dgm:spPr>
        <a:xfrm>
          <a:off x="2970276" y="2310891"/>
          <a:ext cx="3466338" cy="3466338"/>
        </a:xfr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2 760,0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(12,9%)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478771D2-B071-499B-90D1-D0C6B54E7BB2}" type="parTrans" cxnId="{B6BED1E9-F38D-40E1-B253-F0489EF23E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C06A08-7A04-49F6-A81A-24D16D177D71}" type="sibTrans" cxnId="{B6BED1E9-F38D-40E1-B253-F0489EF23E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BAE91E-D0B8-4517-A24D-270BBEF22D07}">
      <dgm:prSet phldrT="[Текст]"/>
      <dgm:spPr>
        <a:xfrm>
          <a:off x="3547999" y="3466338"/>
          <a:ext cx="2310892" cy="2310892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1 300,0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(6,0%)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E022CE77-002B-46AC-BA49-7F8BF00C0F06}" type="parTrans" cxnId="{57B8A368-2B6E-4891-83C9-327C863834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C3163B-647C-4A1C-B5C3-E93CE3BE99E3}" type="sibTrans" cxnId="{57B8A368-2B6E-4891-83C9-327C863834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0B9662-9802-449D-813E-413CF6C2A5AA}" type="pres">
      <dgm:prSet presAssocID="{FB489F02-BF09-4768-AF0D-38FB54B11DA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A19FCE-47F2-4C2F-8623-9F27A42229FF}" type="pres">
      <dgm:prSet presAssocID="{FB489F02-BF09-4768-AF0D-38FB54B11DAB}" presName="comp1" presStyleCnt="0"/>
      <dgm:spPr/>
      <dgm:t>
        <a:bodyPr/>
        <a:lstStyle/>
        <a:p>
          <a:endParaRPr lang="ru-RU"/>
        </a:p>
      </dgm:t>
    </dgm:pt>
    <dgm:pt modelId="{B628A25C-4F72-4728-90E2-71D75884D364}" type="pres">
      <dgm:prSet presAssocID="{FB489F02-BF09-4768-AF0D-38FB54B11DAB}" presName="circle1" presStyleLbl="node1" presStyleIdx="0" presStyleCnt="4" custScaleX="104892" custLinFactNeighborX="-1962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F864F28-AFD3-405F-B4EA-87186F370B58}" type="pres">
      <dgm:prSet presAssocID="{FB489F02-BF09-4768-AF0D-38FB54B11DA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37631-8320-4B68-A93D-078A903F0F87}" type="pres">
      <dgm:prSet presAssocID="{FB489F02-BF09-4768-AF0D-38FB54B11DAB}" presName="comp2" presStyleCnt="0"/>
      <dgm:spPr/>
      <dgm:t>
        <a:bodyPr/>
        <a:lstStyle/>
        <a:p>
          <a:endParaRPr lang="ru-RU"/>
        </a:p>
      </dgm:t>
    </dgm:pt>
    <dgm:pt modelId="{FAE3FB2D-ADB9-4C96-B51E-DB9EED0BDA68}" type="pres">
      <dgm:prSet presAssocID="{FB489F02-BF09-4768-AF0D-38FB54B11DAB}" presName="circle2" presStyleLbl="node1" presStyleIdx="1" presStyleCnt="4" custScaleX="98127" custLinFactNeighborX="2005" custLinFactNeighborY="-175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546CF64-CD3D-42AF-808F-118867662485}" type="pres">
      <dgm:prSet presAssocID="{FB489F02-BF09-4768-AF0D-38FB54B11DA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A8035-1067-425C-ABF9-C321F8A41C12}" type="pres">
      <dgm:prSet presAssocID="{FB489F02-BF09-4768-AF0D-38FB54B11DAB}" presName="comp3" presStyleCnt="0"/>
      <dgm:spPr/>
      <dgm:t>
        <a:bodyPr/>
        <a:lstStyle/>
        <a:p>
          <a:endParaRPr lang="ru-RU"/>
        </a:p>
      </dgm:t>
    </dgm:pt>
    <dgm:pt modelId="{EA0011B1-A556-402B-8E46-55747EC2C45D}" type="pres">
      <dgm:prSet presAssocID="{FB489F02-BF09-4768-AF0D-38FB54B11DAB}" presName="circle3" presStyleLbl="node1" presStyleIdx="2" presStyleCnt="4" custScaleX="105217" custLinFactNeighborX="1048" custLinFactNeighborY="-408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4F47364-2209-44D8-B4CF-029BD30C520E}" type="pres">
      <dgm:prSet presAssocID="{FB489F02-BF09-4768-AF0D-38FB54B11DA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573BA-6913-4727-995F-9763B66BB644}" type="pres">
      <dgm:prSet presAssocID="{FB489F02-BF09-4768-AF0D-38FB54B11DAB}" presName="comp4" presStyleCnt="0"/>
      <dgm:spPr/>
      <dgm:t>
        <a:bodyPr/>
        <a:lstStyle/>
        <a:p>
          <a:endParaRPr lang="ru-RU"/>
        </a:p>
      </dgm:t>
    </dgm:pt>
    <dgm:pt modelId="{1EF2B639-9802-4DD6-9EE8-7266E48252A1}" type="pres">
      <dgm:prSet presAssocID="{FB489F02-BF09-4768-AF0D-38FB54B11DAB}" presName="circle4" presStyleLbl="node1" presStyleIdx="3" presStyleCnt="4" custLinFactNeighborX="-1297" custLinFactNeighborY="4849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28EA624-A694-4CF7-BD4E-C3F7FDFC2D74}" type="pres">
      <dgm:prSet presAssocID="{FB489F02-BF09-4768-AF0D-38FB54B11DA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F481B-47D3-404B-880C-77EB3A5CDE0D}" srcId="{FB489F02-BF09-4768-AF0D-38FB54B11DAB}" destId="{47122D26-A80C-47D4-920B-101FC76753B4}" srcOrd="1" destOrd="0" parTransId="{ADAA59AB-0153-484D-AB24-3BE9896B9209}" sibTransId="{BF0A7BF5-33CF-48E3-9FFF-E8BCFD10BE55}"/>
    <dgm:cxn modelId="{1953EDDA-D41B-4BC9-B317-CDE4F68E1FF5}" type="presOf" srcId="{BEE34D12-C91D-43DB-BA12-D0491094DC76}" destId="{B628A25C-4F72-4728-90E2-71D75884D364}" srcOrd="0" destOrd="0" presId="urn:microsoft.com/office/officeart/2005/8/layout/venn2"/>
    <dgm:cxn modelId="{9CC93560-3F3A-4EE3-92D6-2C0A4DFFF810}" type="presOf" srcId="{6BC9BA10-D8D0-4F6C-94EE-11636B5177A8}" destId="{EA0011B1-A556-402B-8E46-55747EC2C45D}" srcOrd="0" destOrd="0" presId="urn:microsoft.com/office/officeart/2005/8/layout/venn2"/>
    <dgm:cxn modelId="{B6BED1E9-F38D-40E1-B253-F0489EF23ED7}" srcId="{FB489F02-BF09-4768-AF0D-38FB54B11DAB}" destId="{6BC9BA10-D8D0-4F6C-94EE-11636B5177A8}" srcOrd="2" destOrd="0" parTransId="{478771D2-B071-499B-90D1-D0C6B54E7BB2}" sibTransId="{86C06A08-7A04-49F6-A81A-24D16D177D71}"/>
    <dgm:cxn modelId="{5C1FAB4D-5ADC-45FA-B0CF-FAB62ADB8D59}" type="presOf" srcId="{BEE34D12-C91D-43DB-BA12-D0491094DC76}" destId="{CF864F28-AFD3-405F-B4EA-87186F370B58}" srcOrd="1" destOrd="0" presId="urn:microsoft.com/office/officeart/2005/8/layout/venn2"/>
    <dgm:cxn modelId="{62B9BB92-F677-4A35-BA9D-D26431D31846}" srcId="{FB489F02-BF09-4768-AF0D-38FB54B11DAB}" destId="{BEE34D12-C91D-43DB-BA12-D0491094DC76}" srcOrd="0" destOrd="0" parTransId="{3C77CE5F-D88B-4E60-A4E3-96EF9278FD36}" sibTransId="{D9F58196-6723-4E81-B0E9-FFD4F39B0899}"/>
    <dgm:cxn modelId="{57B8A368-2B6E-4891-83C9-327C863834F9}" srcId="{FB489F02-BF09-4768-AF0D-38FB54B11DAB}" destId="{69BAE91E-D0B8-4517-A24D-270BBEF22D07}" srcOrd="3" destOrd="0" parTransId="{E022CE77-002B-46AC-BA49-7F8BF00C0F06}" sibTransId="{36C3163B-647C-4A1C-B5C3-E93CE3BE99E3}"/>
    <dgm:cxn modelId="{D1A05B00-8CFD-4430-88E9-FC7D8869EFD5}" type="presOf" srcId="{47122D26-A80C-47D4-920B-101FC76753B4}" destId="{3546CF64-CD3D-42AF-808F-118867662485}" srcOrd="1" destOrd="0" presId="urn:microsoft.com/office/officeart/2005/8/layout/venn2"/>
    <dgm:cxn modelId="{CBA385C5-CDA6-459A-AE0E-C90D8DAD5BEB}" type="presOf" srcId="{6BC9BA10-D8D0-4F6C-94EE-11636B5177A8}" destId="{F4F47364-2209-44D8-B4CF-029BD30C520E}" srcOrd="1" destOrd="0" presId="urn:microsoft.com/office/officeart/2005/8/layout/venn2"/>
    <dgm:cxn modelId="{D1D0B8FD-1229-45BA-AE55-61FB440C4FDA}" type="presOf" srcId="{69BAE91E-D0B8-4517-A24D-270BBEF22D07}" destId="{F28EA624-A694-4CF7-BD4E-C3F7FDFC2D74}" srcOrd="1" destOrd="0" presId="urn:microsoft.com/office/officeart/2005/8/layout/venn2"/>
    <dgm:cxn modelId="{708DB5D5-0844-464A-93CC-01C91CE6EABA}" type="presOf" srcId="{FB489F02-BF09-4768-AF0D-38FB54B11DAB}" destId="{770B9662-9802-449D-813E-413CF6C2A5AA}" srcOrd="0" destOrd="0" presId="urn:microsoft.com/office/officeart/2005/8/layout/venn2"/>
    <dgm:cxn modelId="{8A6432C3-BEAF-4FC5-86C7-DCEB120D694A}" type="presOf" srcId="{69BAE91E-D0B8-4517-A24D-270BBEF22D07}" destId="{1EF2B639-9802-4DD6-9EE8-7266E48252A1}" srcOrd="0" destOrd="0" presId="urn:microsoft.com/office/officeart/2005/8/layout/venn2"/>
    <dgm:cxn modelId="{494F3BA8-99BC-4010-9461-BB7EAA7D6381}" type="presOf" srcId="{47122D26-A80C-47D4-920B-101FC76753B4}" destId="{FAE3FB2D-ADB9-4C96-B51E-DB9EED0BDA68}" srcOrd="0" destOrd="0" presId="urn:microsoft.com/office/officeart/2005/8/layout/venn2"/>
    <dgm:cxn modelId="{284A6F7D-3D55-4D23-81D0-946FF414DD90}" type="presParOf" srcId="{770B9662-9802-449D-813E-413CF6C2A5AA}" destId="{A1A19FCE-47F2-4C2F-8623-9F27A42229FF}" srcOrd="0" destOrd="0" presId="urn:microsoft.com/office/officeart/2005/8/layout/venn2"/>
    <dgm:cxn modelId="{8F0C961A-B66A-4978-B51F-BC6141E95281}" type="presParOf" srcId="{A1A19FCE-47F2-4C2F-8623-9F27A42229FF}" destId="{B628A25C-4F72-4728-90E2-71D75884D364}" srcOrd="0" destOrd="0" presId="urn:microsoft.com/office/officeart/2005/8/layout/venn2"/>
    <dgm:cxn modelId="{ECB5D924-EA03-4D80-A531-CE79DED8548C}" type="presParOf" srcId="{A1A19FCE-47F2-4C2F-8623-9F27A42229FF}" destId="{CF864F28-AFD3-405F-B4EA-87186F370B58}" srcOrd="1" destOrd="0" presId="urn:microsoft.com/office/officeart/2005/8/layout/venn2"/>
    <dgm:cxn modelId="{1B2FE70C-D966-40E3-A602-1E7B27001308}" type="presParOf" srcId="{770B9662-9802-449D-813E-413CF6C2A5AA}" destId="{9EE37631-8320-4B68-A93D-078A903F0F87}" srcOrd="1" destOrd="0" presId="urn:microsoft.com/office/officeart/2005/8/layout/venn2"/>
    <dgm:cxn modelId="{D080007B-738F-4A57-AAEF-F261138C7292}" type="presParOf" srcId="{9EE37631-8320-4B68-A93D-078A903F0F87}" destId="{FAE3FB2D-ADB9-4C96-B51E-DB9EED0BDA68}" srcOrd="0" destOrd="0" presId="urn:microsoft.com/office/officeart/2005/8/layout/venn2"/>
    <dgm:cxn modelId="{0A183C60-3AA1-4474-AD15-07061B88D49D}" type="presParOf" srcId="{9EE37631-8320-4B68-A93D-078A903F0F87}" destId="{3546CF64-CD3D-42AF-808F-118867662485}" srcOrd="1" destOrd="0" presId="urn:microsoft.com/office/officeart/2005/8/layout/venn2"/>
    <dgm:cxn modelId="{C78772C8-8EE0-458F-8A1A-5B9F78121817}" type="presParOf" srcId="{770B9662-9802-449D-813E-413CF6C2A5AA}" destId="{DB5A8035-1067-425C-ABF9-C321F8A41C12}" srcOrd="2" destOrd="0" presId="urn:microsoft.com/office/officeart/2005/8/layout/venn2"/>
    <dgm:cxn modelId="{FFA8AFAC-A269-460A-AE62-1E1664A84A1D}" type="presParOf" srcId="{DB5A8035-1067-425C-ABF9-C321F8A41C12}" destId="{EA0011B1-A556-402B-8E46-55747EC2C45D}" srcOrd="0" destOrd="0" presId="urn:microsoft.com/office/officeart/2005/8/layout/venn2"/>
    <dgm:cxn modelId="{AF714A8E-2022-4F10-9417-D5A69E0CEAFC}" type="presParOf" srcId="{DB5A8035-1067-425C-ABF9-C321F8A41C12}" destId="{F4F47364-2209-44D8-B4CF-029BD30C520E}" srcOrd="1" destOrd="0" presId="urn:microsoft.com/office/officeart/2005/8/layout/venn2"/>
    <dgm:cxn modelId="{8C6C0655-6398-4624-BFB6-F6C3CB140C76}" type="presParOf" srcId="{770B9662-9802-449D-813E-413CF6C2A5AA}" destId="{092573BA-6913-4727-995F-9763B66BB644}" srcOrd="3" destOrd="0" presId="urn:microsoft.com/office/officeart/2005/8/layout/venn2"/>
    <dgm:cxn modelId="{9F5F1458-B441-48DA-8767-FE8A6666BC67}" type="presParOf" srcId="{092573BA-6913-4727-995F-9763B66BB644}" destId="{1EF2B639-9802-4DD6-9EE8-7266E48252A1}" srcOrd="0" destOrd="0" presId="urn:microsoft.com/office/officeart/2005/8/layout/venn2"/>
    <dgm:cxn modelId="{B737FE72-CA1A-4FCA-97A2-B48CB99AE16F}" type="presParOf" srcId="{092573BA-6913-4727-995F-9763B66BB644}" destId="{F28EA624-A694-4CF7-BD4E-C3F7FDFC2D74}" srcOrd="1" destOrd="0" presId="urn:microsoft.com/office/officeart/2005/8/layout/venn2"/>
  </dgm:cxnLst>
  <dgm:bg>
    <a:solidFill>
      <a:srgbClr val="F5FFE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8A25C-4F72-4728-90E2-71D75884D364}">
      <dsp:nvSpPr>
        <dsp:cNvPr id="0" name=""/>
        <dsp:cNvSpPr/>
      </dsp:nvSpPr>
      <dsp:spPr>
        <a:xfrm>
          <a:off x="192830" y="0"/>
          <a:ext cx="5889698" cy="5615011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21 408,9</a:t>
          </a:r>
          <a:endParaRPr lang="ru-RU" sz="1600" b="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(100%)</a:t>
          </a:r>
          <a:endParaRPr lang="ru-RU" sz="1600" b="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314299" y="280750"/>
        <a:ext cx="1646759" cy="842251"/>
      </dsp:txXfrm>
    </dsp:sp>
    <dsp:sp modelId="{FAE3FB2D-ADB9-4C96-B51E-DB9EED0BDA68}">
      <dsp:nvSpPr>
        <dsp:cNvPr id="0" name=""/>
        <dsp:cNvSpPr/>
      </dsp:nvSpPr>
      <dsp:spPr>
        <a:xfrm>
          <a:off x="1133973" y="1044122"/>
          <a:ext cx="4407874" cy="4492009"/>
        </a:xfrm>
        <a:prstGeom prst="ellipse">
          <a:avLst/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17 348,9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(81,0%)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567634" y="1313643"/>
        <a:ext cx="1540552" cy="808561"/>
      </dsp:txXfrm>
    </dsp:sp>
    <dsp:sp modelId="{EA0011B1-A556-402B-8E46-55747EC2C45D}">
      <dsp:nvSpPr>
        <dsp:cNvPr id="0" name=""/>
        <dsp:cNvSpPr/>
      </dsp:nvSpPr>
      <dsp:spPr>
        <a:xfrm>
          <a:off x="1510769" y="2232259"/>
          <a:ext cx="3544768" cy="3369007"/>
        </a:xfrm>
        <a:prstGeom prst="ellipse">
          <a:avLst/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2 760,0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(12,9%)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457222" y="2484934"/>
        <a:ext cx="1651862" cy="758026"/>
      </dsp:txXfrm>
    </dsp:sp>
    <dsp:sp modelId="{1EF2B639-9802-4DD6-9EE8-7266E48252A1}">
      <dsp:nvSpPr>
        <dsp:cNvPr id="0" name=""/>
        <dsp:cNvSpPr/>
      </dsp:nvSpPr>
      <dsp:spPr>
        <a:xfrm>
          <a:off x="2095712" y="3369007"/>
          <a:ext cx="2246004" cy="2246004"/>
        </a:xfrm>
        <a:prstGeom prst="ellipse">
          <a:avLst/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1 300,0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(6,0%)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424632" y="3930508"/>
        <a:ext cx="1588165" cy="1123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0.51665</cdr:x>
      <cdr:y>0.84695</cdr:y>
    </cdr:from>
    <cdr:to>
      <cdr:x>0.61595</cdr:x>
      <cdr:y>0.89665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668162" y="4908088"/>
          <a:ext cx="897223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2 470,0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0.34616</cdr:y>
    </cdr:from>
    <cdr:to>
      <cdr:x>0.11463</cdr:x>
      <cdr:y>0.514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-43962" y="2005991"/>
          <a:ext cx="1035737" cy="972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0.02344</cdr:x>
      <cdr:y>0.83253</cdr:y>
    </cdr:from>
    <cdr:to>
      <cdr:x>0.12218</cdr:x>
      <cdr:y>0.89466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13503" y="4824536"/>
          <a:ext cx="89937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220,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1.09788E-7</cdr:x>
      <cdr:y>0.7207</cdr:y>
    </cdr:from>
    <cdr:to>
      <cdr:x>0.06714</cdr:x>
      <cdr:y>0.75797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1" y="4176464"/>
          <a:ext cx="611560" cy="21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300,0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0.34105</cdr:x>
      <cdr:y>0.10414</cdr:y>
    </cdr:from>
    <cdr:to>
      <cdr:x>0.45567</cdr:x>
      <cdr:y>0.17022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2720593" y="567379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0.34105</cdr:x>
      <cdr:y>0.09092</cdr:y>
    </cdr:from>
    <cdr:to>
      <cdr:x>0.45567</cdr:x>
      <cdr:y>0.10711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2720593" y="495371"/>
          <a:ext cx="914400" cy="88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0.07505</cdr:x>
      <cdr:y>0.03551</cdr:y>
    </cdr:from>
    <cdr:to>
      <cdr:x>0.1541</cdr:x>
      <cdr:y>0.09941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683568" y="205782"/>
          <a:ext cx="720080" cy="370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1 000,0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0.5454</cdr:x>
      <cdr:y>0.80967</cdr:y>
    </cdr:from>
    <cdr:to>
      <cdr:x>0.5565</cdr:x>
      <cdr:y>0.84695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 flipV="1">
          <a:off x="4927953" y="4692064"/>
          <a:ext cx="100249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0.82849</cdr:x>
      <cdr:y>0.06615</cdr:y>
    </cdr:from>
    <cdr:to>
      <cdr:x>0.94312</cdr:x>
      <cdr:y>0.11901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6609025" y="360389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тыс. рублей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0.72667</cdr:x>
      <cdr:y>0.83217</cdr:y>
    </cdr:from>
    <cdr:to>
      <cdr:x>0.90035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4468" y="4533900"/>
          <a:ext cx="14184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0.68775</cdr:x>
      <cdr:y>0.83217</cdr:y>
    </cdr:from>
    <cdr:to>
      <cdr:x>0.97872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16624" y="4533900"/>
          <a:ext cx="23762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0.69241</cdr:x>
      <cdr:y>0.83217</cdr:y>
    </cdr:from>
    <cdr:to>
      <cdr:x>0.98753</cdr:x>
      <cdr:y>0.96481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56230" y="4822451"/>
          <a:ext cx="2666578" cy="768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налоговые и неналоговые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в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году – 4 060,0 тыс. рублей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0.07505</cdr:x>
      <cdr:y>0.78283</cdr:y>
    </cdr:from>
    <cdr:to>
      <cdr:x>0.10667</cdr:x>
      <cdr:y>0.81834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683568" y="4536504"/>
          <a:ext cx="288032" cy="2057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0.01971</cdr:x>
      <cdr:y>0.63372</cdr:y>
    </cdr:from>
    <cdr:to>
      <cdr:x>0.05924</cdr:x>
      <cdr:y>0.70827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179512" y="3672408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0.10667</cdr:x>
      <cdr:y>0.12426</cdr:y>
    </cdr:from>
    <cdr:to>
      <cdr:x>0.13058</cdr:x>
      <cdr:y>0.16154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971600" y="720080"/>
          <a:ext cx="217785" cy="2160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0.35965</cdr:x>
      <cdr:y>0.01243</cdr:y>
    </cdr:from>
    <cdr:to>
      <cdr:x>0.49404</cdr:x>
      <cdr:y>0.06213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75856" y="72009"/>
          <a:ext cx="122413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70,0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0.34384</cdr:x>
      <cdr:y>0.0497</cdr:y>
    </cdr:from>
    <cdr:to>
      <cdr:x>0.37319</cdr:x>
      <cdr:y>0.07456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131840" y="288032"/>
          <a:ext cx="267334" cy="144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0.71818</cdr:x>
      <cdr:y>0.09075</cdr:y>
    </cdr:from>
    <cdr:to>
      <cdr:x>0.92981</cdr:x>
      <cdr:y>0.19944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8632" y="432048"/>
          <a:ext cx="1676296" cy="517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/>
        </a:p>
      </cdr:txBody>
    </cdr:sp>
  </cdr:relSizeAnchor>
  <cdr:relSizeAnchor xmlns:cdr="http://schemas.openxmlformats.org/drawingml/2006/chartDrawing">
    <cdr:from>
      <cdr:x>0.58052</cdr:x>
      <cdr:y>0.86179</cdr:y>
    </cdr:from>
    <cdr:to>
      <cdr:x>0.92302</cdr:x>
      <cdr:y>0.969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308313" y="4973783"/>
          <a:ext cx="3131820" cy="61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-  21 814,7 тыс. рублей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7521"/>
          </a:xfrm>
          <a:prstGeom prst="rect">
            <a:avLst/>
          </a:prstGeom>
        </p:spPr>
        <p:txBody>
          <a:bodyPr vert="horz" lIns="90660" tIns="45329" rIns="90660" bIns="453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7521"/>
          </a:xfrm>
          <a:prstGeom prst="rect">
            <a:avLst/>
          </a:prstGeom>
        </p:spPr>
        <p:txBody>
          <a:bodyPr vert="horz" lIns="90660" tIns="45329" rIns="90660" bIns="45329" rtlCol="0"/>
          <a:lstStyle>
            <a:lvl1pPr algn="r">
              <a:defRPr sz="1200"/>
            </a:lvl1pPr>
          </a:lstStyle>
          <a:p>
            <a:fld id="{48D08B99-0BE9-433F-8EA3-1B66F62BBFB9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0" tIns="45329" rIns="90660" bIns="453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7"/>
            <a:ext cx="5438140" cy="3908863"/>
          </a:xfrm>
          <a:prstGeom prst="rect">
            <a:avLst/>
          </a:prstGeom>
        </p:spPr>
        <p:txBody>
          <a:bodyPr vert="horz" lIns="90660" tIns="45329" rIns="90660" bIns="453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712"/>
            <a:ext cx="2945659" cy="497521"/>
          </a:xfrm>
          <a:prstGeom prst="rect">
            <a:avLst/>
          </a:prstGeom>
        </p:spPr>
        <p:txBody>
          <a:bodyPr vert="horz" lIns="90660" tIns="45329" rIns="90660" bIns="453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712"/>
            <a:ext cx="2945659" cy="497521"/>
          </a:xfrm>
          <a:prstGeom prst="rect">
            <a:avLst/>
          </a:prstGeom>
        </p:spPr>
        <p:txBody>
          <a:bodyPr vert="horz" lIns="90660" tIns="45329" rIns="90660" bIns="45329" rtlCol="0" anchor="b"/>
          <a:lstStyle>
            <a:lvl1pPr algn="r">
              <a:defRPr sz="1200"/>
            </a:lvl1pPr>
          </a:lstStyle>
          <a:p>
            <a:fld id="{8994F90A-CC97-4A79-A435-014D2F97B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2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8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0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9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7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9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4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7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9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4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29536" cy="936104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 ТЕРРИТОРИАЛЬНОЕ ДЕЛЕНИЕ 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Карачунского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Рамонского муниципального района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  - с. Карачун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поселения – 6,67 тыс. га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поселения на 01.01.2022- 561 человек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587727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поселения входит 6 населенных пунктов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Копии карт границ населенных пунктов в растровом формат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96752"/>
            <a:ext cx="51845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1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210"/>
            <a:ext cx="6912768" cy="7200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7" y="952500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участие граждан в решении вопросов местного значения посредством определения направлений расходования бюджетных средств, 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акже последующем контроле за реализацией отобранных проектов. Данное направление включает следующие модели (практики) и формы их поддержки: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906607"/>
            <a:ext cx="3073061" cy="7886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территориального общественного самоуправления (ТОС)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860" y="5636853"/>
            <a:ext cx="3083160" cy="447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является имущественное или трудовое участие граждан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958" y="6224023"/>
            <a:ext cx="3073062" cy="58380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из областного бюджета – не более 1 млн. рублей на 1 проект.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вклад жителей необязателен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099" y="2780928"/>
            <a:ext cx="3073061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путем выделения субсидии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грантоператору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Ассоциации «Совет муниципальных образований Воронежской области» с 2015 года</a:t>
            </a:r>
          </a:p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958" y="3739819"/>
            <a:ext cx="3073062" cy="1770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2015 по 2022 год в поселении реализовано 11 общественно полезных проектов ТОС на общую сумму 3,2 млн. рублей, на 2023 года запланировано участие 4 ТОС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44611" y="1906607"/>
            <a:ext cx="2592288" cy="7886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местных инициатив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6599" y="2780928"/>
            <a:ext cx="2808311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 форме субсидий из областного бюджета местным бюджетам с 2018 года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36599" y="3645024"/>
            <a:ext cx="2808312" cy="1215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2018-2022 год реализован 1 проект, получено  субсидий 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запланирован 1 проект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субсидий 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3862" y="4946593"/>
            <a:ext cx="2808312" cy="803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(инициативная группа) сами определяют направление проекта, возможен денежный и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вклад населения и благотворителей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36599" y="5893425"/>
            <a:ext cx="2808312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из областного бюджета- не более 3 млн. рублей на 1 проект,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местного бюджета не менее 10%, внебюджетных источников до 3%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49971" y="1895005"/>
            <a:ext cx="2304256" cy="7893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 гражданских инициатив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38601" y="2780928"/>
            <a:ext cx="2736305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 форме субсидий из областного бюджета местным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с 2020 года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40089" y="3739819"/>
            <a:ext cx="2736304" cy="1287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года проекты не реализовались.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запланировано.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40089" y="5127390"/>
            <a:ext cx="2736305" cy="7660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голосуют за 1 мероприятие из предложенного администрацией муниципального образования перечня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38601" y="6025796"/>
            <a:ext cx="2720941" cy="7820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вклад жителей необязателен </a:t>
            </a:r>
          </a:p>
        </p:txBody>
      </p:sp>
      <p:pic>
        <p:nvPicPr>
          <p:cNvPr id="30" name="Picture 4" descr="КарачунскоеСП_к утв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27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0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151216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cap="al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НА  2023 год и  на  плановый  период 2024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b="1" i="1" cap="al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2025 годов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1" name="TextBox 2180"/>
          <p:cNvSpPr txBox="1"/>
          <p:nvPr/>
        </p:nvSpPr>
        <p:spPr>
          <a:xfrm>
            <a:off x="179512" y="1700808"/>
            <a:ext cx="8784976" cy="4524315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базы по имущественным налогам, в том числе за счет выявления правообладателей объектов недвижимости, выявления земельных участков, используемых не по целевому назначению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налоговых расходов, мониторинг обоснованности и эффективности применения налоговых льгот, отмена неэффективных и невостребованных льгот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администрирования доходных источников бюджетов, повышение качества прогнозирования и собираемости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доходов;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расходов, формирование бюджетных параметров исходя из необходимости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бюджета и бюджетного процесса, доступности информации о муниципальных финансах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6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750" y="116632"/>
            <a:ext cx="7463730" cy="9361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 ПРОЕКТА БЮДЖЕТА ПОСЕЛЕНИЯ  НА  2023-2025 ГОДЫ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24328" y="1268760"/>
            <a:ext cx="864096" cy="3246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03739"/>
              </p:ext>
            </p:extLst>
          </p:nvPr>
        </p:nvGraphicFramePr>
        <p:xfrm>
          <a:off x="179513" y="1124744"/>
          <a:ext cx="8856985" cy="5472611"/>
        </p:xfrm>
        <a:graphic>
          <a:graphicData uri="http://schemas.openxmlformats.org/drawingml/2006/table">
            <a:tbl>
              <a:tblPr/>
              <a:tblGrid>
                <a:gridCol w="259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171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 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 проект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 год проект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год проект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22 851,9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25 853,3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21 408,9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16 219,6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16 640,9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 746,7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2 944,0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2 760,0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baseline="0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3 043,0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3 136,0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1 576,3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2 141,0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перечисления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18 528,9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20 768,3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17 348,9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11 876,6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12 204,9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22 202,5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26 277,7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21 814,7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16 652,7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17 076,6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9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Дефицит (-),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-350,6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-424,4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-405,8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-433,1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-435,7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0343">
                <a:tc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477B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6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12186146"/>
              </p:ext>
            </p:extLst>
          </p:nvPr>
        </p:nvGraphicFramePr>
        <p:xfrm>
          <a:off x="2555776" y="1108059"/>
          <a:ext cx="6495692" cy="561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750" y="162869"/>
            <a:ext cx="7391722" cy="817859"/>
          </a:xfrm>
        </p:spPr>
        <p:txBody>
          <a:bodyPr>
            <a:noAutofit/>
          </a:bodyPr>
          <a:lstStyle/>
          <a:p>
            <a:r>
              <a:rPr lang="ru-RU" sz="2200" b="1" i="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b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i="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200" b="1" cap="non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9502" y="1196753"/>
            <a:ext cx="165021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19865" y="1438547"/>
            <a:ext cx="1224135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22798" y="5553236"/>
            <a:ext cx="1097674" cy="10441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2718" y="1124744"/>
            <a:ext cx="1440160" cy="62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589730" y="1465479"/>
            <a:ext cx="2622230" cy="703381"/>
          </a:xfrm>
          <a:prstGeom prst="straightConnector1">
            <a:avLst/>
          </a:prstGeom>
          <a:ln>
            <a:solidFill>
              <a:schemeClr val="tx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444208" y="2060848"/>
            <a:ext cx="1728192" cy="2187896"/>
          </a:xfrm>
          <a:prstGeom prst="straightConnector1">
            <a:avLst/>
          </a:prstGeom>
          <a:ln>
            <a:solidFill>
              <a:schemeClr val="tx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43808" y="2852936"/>
            <a:ext cx="2736304" cy="1944216"/>
          </a:xfrm>
          <a:prstGeom prst="straightConnector1">
            <a:avLst/>
          </a:prstGeom>
          <a:ln>
            <a:solidFill>
              <a:schemeClr val="tx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72200" y="5805264"/>
            <a:ext cx="1224136" cy="288032"/>
          </a:xfrm>
          <a:prstGeom prst="straightConnector1">
            <a:avLst/>
          </a:prstGeom>
          <a:ln>
            <a:solidFill>
              <a:schemeClr val="tx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61153"/>
              </p:ext>
            </p:extLst>
          </p:nvPr>
        </p:nvGraphicFramePr>
        <p:xfrm>
          <a:off x="107505" y="4581127"/>
          <a:ext cx="2664296" cy="2203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Сумма, тыс.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3970" algn="ctr"/>
                        </a:tabLs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1 266,0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3970" algn="ctr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1 486,4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14 483,2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4" descr="КарачунскоеСП_к утв-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4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750" y="116632"/>
            <a:ext cx="6851104" cy="835868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2023-2025 ГОДЫ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24328" y="1268760"/>
            <a:ext cx="864096" cy="3246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56700"/>
              </p:ext>
            </p:extLst>
          </p:nvPr>
        </p:nvGraphicFramePr>
        <p:xfrm>
          <a:off x="107505" y="1003185"/>
          <a:ext cx="8928991" cy="5745623"/>
        </p:xfrm>
        <a:graphic>
          <a:graphicData uri="http://schemas.openxmlformats.org/drawingml/2006/table">
            <a:tbl>
              <a:tblPr/>
              <a:tblGrid>
                <a:gridCol w="174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70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2022 г. (оценка)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2023 г. (прогноз)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2024 г. (прогноз)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2025 г. (прогноз)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темп роста к 2022 г,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темп роста к 2023 г,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темп роста к 2024 г,%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Всего доходов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5 0850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4 060,0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80,0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4 343,0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107,0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4 436,0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102,1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944,0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2 760,0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104,4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3 043,0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110,2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3 136,0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103,0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НДФЛ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54,0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70,0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93,7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73,0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104,3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76,0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104,1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ЕСХН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2 670,0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 470,0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92,5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2 740,0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110,9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2 820,0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102,9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220,0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220,0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230,0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104,5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240,0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104,</a:t>
                      </a:r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 smtClean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5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2 141,0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1 300,0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60,7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1 300,0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1 300,0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Аренда имущества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Аренда земли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0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Платные услуги, компенсация затрат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Доходы от реализации имущества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841,0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1264"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Штрафы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, санкции, возмещение ущерба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Прочие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7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0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1747"/>
            <a:ext cx="6912768" cy="10112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b="1" i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39"/>
            <a:ext cx="7128792" cy="874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В 2023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320124"/>
              </p:ext>
            </p:extLst>
          </p:nvPr>
        </p:nvGraphicFramePr>
        <p:xfrm>
          <a:off x="0" y="908720"/>
          <a:ext cx="9108504" cy="579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КарачунскоеСП_к утв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6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61415" y="138466"/>
            <a:ext cx="5535375" cy="637468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Поле 19"/>
          <p:cNvSpPr txBox="1">
            <a:spLocks noChangeArrowheads="1"/>
          </p:cNvSpPr>
          <p:nvPr/>
        </p:nvSpPr>
        <p:spPr bwMode="auto">
          <a:xfrm>
            <a:off x="1283962" y="657622"/>
            <a:ext cx="5699797" cy="7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–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документ определяющий: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 и задачи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политики в определенной сфере;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достижения;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финансовых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</a:t>
            </a: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M:\ЕФРЕМОВА\к бюджету на 2017-2019\Бюджет для граждан\загруженн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6691"/>
            <a:ext cx="15841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:\ЕФРЕМОВА\к бюджету на 2021-2023\Бюджет для граждан\Картинки 2020\b0685f34deeaa3df5f1d1d25f14274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59" y="510983"/>
            <a:ext cx="2052737" cy="14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:\ЕФРЕМОВА\к бюджету на 2022-2024\Бюджет для граждан\Картинки 2019\загруженное муниц программ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58" y="228600"/>
            <a:ext cx="2052737" cy="1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012" y="1505643"/>
            <a:ext cx="625518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средств бюджета Карачунского сельского поселения осуществляется в рамках  муниципальной программы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благоприятных условий для жизнедеятельности населения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Карачунского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Рамонского муниципального района Воронежской области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которая состоит из следующих подпрограмм:</a:t>
            </a:r>
          </a:p>
          <a:p>
            <a:pPr algn="just"/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Карачунского сельского поселения от чрезвычайных ситуаций, пожарная безопасность и безопасность людей на водных объектах;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функционирование дорожного хозяйства и развитие градостроительной деятельности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Карачунского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Карачунского сельского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в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Карачунском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поселении.</a:t>
            </a:r>
          </a:p>
          <a:p>
            <a:pPr marL="285750" indent="-285750" algn="just">
              <a:buFontTx/>
              <a:buChar char="-"/>
            </a:pP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Планируемые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программу (тыс. руб.): </a:t>
            </a:r>
          </a:p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2023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21 479,68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2024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16 079,20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2025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16 151,60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M:\ЕФРЕМОВА\к бюджету на 2023-2025\Бюджет для граждан\Картинки 2022\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32" y="2247512"/>
            <a:ext cx="2594264" cy="26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ачунскоеСП_к утв-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0" y="50579"/>
            <a:ext cx="724770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</a:t>
            </a:r>
          </a:p>
          <a:p>
            <a:pPr algn="ctr"/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43356"/>
              </p:ext>
            </p:extLst>
          </p:nvPr>
        </p:nvGraphicFramePr>
        <p:xfrm>
          <a:off x="35496" y="952496"/>
          <a:ext cx="9108505" cy="5596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4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03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Уточненный план на 2022  г, тыс. руб.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Проект (без условно утвержденных расходов),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тыс. руб.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Отклонение проекта на 2023 г.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плана 2022 г, 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2023 год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2025 год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3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26 277,7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21 814,7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16 652,7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17 076,6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147,0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3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3 656,3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3 516,2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3 592,5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978,4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87,1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3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99,0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113,3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118,4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122,7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76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229,3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230,0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240,0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59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8 167,2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6 856,8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7 042,9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7 319,9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679,0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8 213,4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5 635,7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3 672,6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3 583,7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78,8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3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5 598,2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5 135,6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1 656,2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1 788,8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125,5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287,6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303,0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306,0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116,8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43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26,7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4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0" y="50579"/>
            <a:ext cx="703168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СЕЛЬСКОГО ПОСЕЛЕНИЯ НА 2023 ГОД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95429"/>
              </p:ext>
            </p:extLst>
          </p:nvPr>
        </p:nvGraphicFramePr>
        <p:xfrm>
          <a:off x="0" y="1054519"/>
          <a:ext cx="9144000" cy="57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КарачунскоеСП_к утв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1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23046</TotalTime>
  <Words>1192</Words>
  <Application>Microsoft Office PowerPoint</Application>
  <PresentationFormat>Экран (4:3)</PresentationFormat>
  <Paragraphs>355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АДМИНИСТРАТИВНО- ТЕРРИТОРИАЛЬНОЕ ДЕЛЕНИЕ  Карачунского сельского поселения Рамонского муниципального района Воронежской</vt:lpstr>
      <vt:lpstr>основные направления бюджетной И НАЛОГОВОЙ политики НА  2023 год и  на  плановый  период 2024 и 2025 годов</vt:lpstr>
      <vt:lpstr>ОСНОВНЫЕ  ПАРАМЕТРЫ  ПРОЕКТА БЮДЖЕТА ПОСЕЛЕНИЯ  НА  2023-2025 ГОДЫ</vt:lpstr>
      <vt:lpstr>СТРУКТУРА ДОХОДОВ БЮДЖЕТА ПОСЕЛЕНИЯ НА 2023 ГОД</vt:lpstr>
      <vt:lpstr>НАЛОГОВЫЕ И НЕНАЛОГОВЫЕ ДОХОДЫ БЮДЖЕТА ПОСЕЛЕНИЯ НА 2023-2025 ГОДЫ</vt:lpstr>
      <vt:lpstr>СТРУКТУРА НАЛОГОВЫХ И НЕНАЛОГОВЫХ ДОХОДОВ БЮДЖЕТА ПОСЕЛЕНИЯ В 2023 ГОДУ </vt:lpstr>
      <vt:lpstr>МУНИЦИПАЛЬНЫЕ ПРОГРАММЫ</vt:lpstr>
      <vt:lpstr>Презентация PowerPoint</vt:lpstr>
      <vt:lpstr>Презентация PowerPoint</vt:lpstr>
      <vt:lpstr>ИНИЦИАТИВНОЕ БЮДЖЕТИРОВАНИЕ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Готовко</dc:creator>
  <cp:lastModifiedBy>Карачунское сп</cp:lastModifiedBy>
  <cp:revision>2344</cp:revision>
  <cp:lastPrinted>2023-04-03T11:06:42Z</cp:lastPrinted>
  <dcterms:created xsi:type="dcterms:W3CDTF">2013-11-29T03:21:51Z</dcterms:created>
  <dcterms:modified xsi:type="dcterms:W3CDTF">2023-06-16T12:13:27Z</dcterms:modified>
</cp:coreProperties>
</file>